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handoutMasterIdLst>
    <p:handoutMasterId r:id="rId19"/>
  </p:handoutMasterIdLst>
  <p:sldIdLst>
    <p:sldId id="256" r:id="rId2"/>
    <p:sldId id="261" r:id="rId3"/>
    <p:sldId id="272" r:id="rId4"/>
    <p:sldId id="280" r:id="rId5"/>
    <p:sldId id="302" r:id="rId6"/>
    <p:sldId id="303" r:id="rId7"/>
    <p:sldId id="295" r:id="rId8"/>
    <p:sldId id="296" r:id="rId9"/>
    <p:sldId id="297" r:id="rId10"/>
    <p:sldId id="298" r:id="rId11"/>
    <p:sldId id="264" r:id="rId12"/>
    <p:sldId id="265" r:id="rId13"/>
    <p:sldId id="304" r:id="rId14"/>
    <p:sldId id="306" r:id="rId15"/>
    <p:sldId id="268" r:id="rId16"/>
    <p:sldId id="305" r:id="rId17"/>
    <p:sldId id="270" r:id="rId18"/>
  </p:sldIdLst>
  <p:sldSz cx="9144000" cy="6858000" type="screen4x3"/>
  <p:notesSz cx="6797675" cy="9928225"/>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658B"/>
    <a:srgbClr val="1D3146"/>
    <a:srgbClr val="B4BED1"/>
    <a:srgbClr val="D9DDE7"/>
    <a:srgbClr val="8FAADC"/>
    <a:srgbClr val="D3D7DE"/>
    <a:srgbClr val="50668D"/>
    <a:srgbClr val="4C638A"/>
    <a:srgbClr val="DEE6F2"/>
    <a:srgbClr val="4C62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1" autoAdjust="0"/>
    <p:restoredTop sz="94660"/>
  </p:normalViewPr>
  <p:slideViewPr>
    <p:cSldViewPr snapToGrid="0">
      <p:cViewPr varScale="1">
        <p:scale>
          <a:sx n="114" d="100"/>
          <a:sy n="114" d="100"/>
        </p:scale>
        <p:origin x="1590" y="102"/>
      </p:cViewPr>
      <p:guideLst>
        <p:guide orient="horz" pos="2160"/>
        <p:guide pos="2880"/>
      </p:guideLst>
    </p:cSldViewPr>
  </p:slideViewPr>
  <p:notesTextViewPr>
    <p:cViewPr>
      <p:scale>
        <a:sx n="1" d="1"/>
        <a:sy n="1" d="1"/>
      </p:scale>
      <p:origin x="0" y="0"/>
    </p:cViewPr>
  </p:notesTextViewPr>
  <p:sorterViewPr>
    <p:cViewPr>
      <p:scale>
        <a:sx n="122" d="100"/>
        <a:sy n="122" d="100"/>
      </p:scale>
      <p:origin x="0" y="-2837"/>
    </p:cViewPr>
  </p:sorterViewPr>
  <p:notesViewPr>
    <p:cSldViewPr snapToGrid="0">
      <p:cViewPr varScale="1">
        <p:scale>
          <a:sx n="85" d="100"/>
          <a:sy n="85" d="100"/>
        </p:scale>
        <p:origin x="380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tet-fs.tetgroup.local\TET-User-Disks\v.davydenko\&#1047;&#1074;&#1110;&#1090;&#1080;%20&#1087;&#1088;&#1086;%20&#1091;&#1087;&#1088;&#1072;&#1074;&#1083;&#1110;&#1085;&#1085;&#1103;\&#1047;&#1074;&#1110;&#1090;&#1080;%20&#1087;&#1088;&#1086;%20&#1091;&#1087;&#1088;&#1072;&#1074;&#1083;&#1110;&#1085;&#1085;&#1103;%202022\&#1040;&#1085;&#1072;&#1083;&#1110;&#1079;%20&#1092;&#1110;&#1085;.&#1087;&#1086;&#1082;&#1072;&#1079;&#1085;&#1080;&#1082;&#1110;&#1074;_&#1079;&#1074;&#1110;&#1090;%20&#1091;&#1087;&#1088;%20&#1028;&#1041;_2022.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v.davydenko\Desktop\&#1047;&#1074;&#1110;&#1090;%20&#1087;&#1088;&#1086;%20&#1091;&#1087;&#1088;&#1072;&#1074;&#1083;&#1110;&#1085;&#1085;&#1103;%202023\&#1040;&#1085;&#1072;&#1083;&#1110;&#1079;%20&#1092;&#1110;&#1085;.&#1087;&#1086;&#1082;&#1072;&#1079;&#1085;&#1080;&#1082;&#1110;&#1074;_&#1079;&#1074;&#1110;&#1090;%20&#1091;&#1087;&#1088;%20&#1041;&#1050;_2023.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v.davydenko\Desktop\&#1047;&#1074;&#1110;&#1090;%20&#1087;&#1088;&#1086;%20&#1091;&#1087;&#1088;&#1072;&#1074;&#1083;&#1110;&#1085;&#1085;&#1103;%202023\&#1040;&#1085;&#1072;&#1083;&#1110;&#1079;%20&#1092;&#1110;&#1085;.&#1087;&#1086;&#1082;&#1072;&#1079;&#1085;&#1080;&#1082;&#1110;&#1074;_&#1079;&#1074;&#1110;&#1090;%20&#1091;&#1087;&#1088;%20&#1041;&#1050;_2023.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v.davydenko\Desktop\&#1047;&#1074;&#1110;&#1090;%20&#1087;&#1088;&#1086;%20&#1091;&#1087;&#1088;&#1072;&#1074;&#1083;&#1110;&#1085;&#1085;&#1103;%202023\&#1040;&#1085;&#1072;&#1083;&#1110;&#1079;%20&#1092;&#1110;&#1085;.&#1087;&#1086;&#1082;&#1072;&#1079;&#1085;&#1080;&#1082;&#1110;&#1074;_&#1079;&#1074;&#1110;&#1090;%20&#1091;&#1087;&#1088;%20&#1041;&#1050;_2023.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60606060606062"/>
          <c:y val="9.7777777777777783E-2"/>
          <c:w val="0.80444444444444441"/>
          <c:h val="0.80444444444444441"/>
        </c:manualLayout>
      </c:layout>
      <c:doughnutChart>
        <c:varyColors val="1"/>
        <c:ser>
          <c:idx val="0"/>
          <c:order val="0"/>
          <c:tx>
            <c:strRef>
              <c:f>Лист1!$B$1</c:f>
              <c:strCache>
                <c:ptCount val="1"/>
                <c:pt idx="0">
                  <c:v>Продажи</c:v>
                </c:pt>
              </c:strCache>
            </c:strRef>
          </c:tx>
          <c:spPr>
            <a:ln>
              <a:solidFill>
                <a:schemeClr val="accent1"/>
              </a:solidFill>
            </a:ln>
            <a:scene3d>
              <a:camera prst="orthographicFront"/>
              <a:lightRig rig="brightRoom" dir="t"/>
            </a:scene3d>
            <a:sp3d prstMaterial="flat">
              <a:bevelT w="0" h="101600" prst="angle"/>
              <a:contourClr>
                <a:srgbClr val="000000"/>
              </a:contourClr>
            </a:sp3d>
          </c:spPr>
          <c:dPt>
            <c:idx val="0"/>
            <c:bubble3D val="0"/>
            <c:spPr>
              <a:solidFill>
                <a:srgbClr val="B2C2CD"/>
              </a:solidFill>
              <a:ln>
                <a:solidFill>
                  <a:schemeClr val="accent1"/>
                </a:solidFill>
              </a:ln>
              <a:effectLst/>
              <a:scene3d>
                <a:camera prst="orthographicFront"/>
                <a:lightRig rig="brightRoom" dir="t"/>
              </a:scene3d>
              <a:sp3d prstMaterial="flat">
                <a:bevelT w="0" h="101600" prst="angle"/>
                <a:contourClr>
                  <a:srgbClr val="000000"/>
                </a:contourClr>
              </a:sp3d>
            </c:spPr>
            <c:extLst>
              <c:ext xmlns:c16="http://schemas.microsoft.com/office/drawing/2014/chart" uri="{C3380CC4-5D6E-409C-BE32-E72D297353CC}">
                <c16:uniqueId val="{00000002-CD3B-4489-8BD0-A77BC00E6CD5}"/>
              </c:ext>
            </c:extLst>
          </c:dPt>
          <c:dPt>
            <c:idx val="1"/>
            <c:bubble3D val="0"/>
            <c:spPr>
              <a:solidFill>
                <a:srgbClr val="97B0BB"/>
              </a:solidFill>
              <a:ln>
                <a:solidFill>
                  <a:schemeClr val="accent1"/>
                </a:solidFill>
              </a:ln>
              <a:effectLst/>
              <a:scene3d>
                <a:camera prst="orthographicFront"/>
                <a:lightRig rig="brightRoom" dir="t"/>
              </a:scene3d>
              <a:sp3d prstMaterial="flat">
                <a:bevelT w="0" h="101600" prst="angle"/>
                <a:contourClr>
                  <a:srgbClr val="000000"/>
                </a:contourClr>
              </a:sp3d>
            </c:spPr>
            <c:extLst>
              <c:ext xmlns:c16="http://schemas.microsoft.com/office/drawing/2014/chart" uri="{C3380CC4-5D6E-409C-BE32-E72D297353CC}">
                <c16:uniqueId val="{00000001-CD3B-4489-8BD0-A77BC00E6CD5}"/>
              </c:ext>
            </c:extLst>
          </c:dPt>
          <c:dPt>
            <c:idx val="2"/>
            <c:bubble3D val="0"/>
            <c:spPr>
              <a:solidFill>
                <a:srgbClr val="7494A8"/>
              </a:solidFill>
              <a:ln>
                <a:solidFill>
                  <a:schemeClr val="accent1"/>
                </a:solidFill>
              </a:ln>
              <a:effectLst/>
              <a:scene3d>
                <a:camera prst="orthographicFront"/>
                <a:lightRig rig="brightRoom" dir="t"/>
              </a:scene3d>
              <a:sp3d prstMaterial="flat">
                <a:bevelT w="0" h="101600" prst="angle"/>
                <a:contourClr>
                  <a:srgbClr val="000000"/>
                </a:contourClr>
              </a:sp3d>
            </c:spPr>
            <c:extLst>
              <c:ext xmlns:c16="http://schemas.microsoft.com/office/drawing/2014/chart" uri="{C3380CC4-5D6E-409C-BE32-E72D297353CC}">
                <c16:uniqueId val="{00000005-CD3B-4489-8BD0-A77BC00E6CD5}"/>
              </c:ext>
            </c:extLst>
          </c:dPt>
          <c:dPt>
            <c:idx val="3"/>
            <c:bubble3D val="0"/>
            <c:spPr>
              <a:solidFill>
                <a:srgbClr val="586D8D"/>
              </a:solidFill>
              <a:ln>
                <a:solidFill>
                  <a:schemeClr val="accent1"/>
                </a:solidFill>
              </a:ln>
              <a:effectLst/>
              <a:scene3d>
                <a:camera prst="orthographicFront"/>
                <a:lightRig rig="brightRoom" dir="t"/>
              </a:scene3d>
              <a:sp3d prstMaterial="flat">
                <a:bevelT w="0" h="101600" prst="angle"/>
                <a:contourClr>
                  <a:srgbClr val="000000"/>
                </a:contourClr>
              </a:sp3d>
            </c:spPr>
            <c:extLst>
              <c:ext xmlns:c16="http://schemas.microsoft.com/office/drawing/2014/chart" uri="{C3380CC4-5D6E-409C-BE32-E72D297353CC}">
                <c16:uniqueId val="{00000004-CD3B-4489-8BD0-A77BC00E6CD5}"/>
              </c:ext>
            </c:extLst>
          </c:dPt>
          <c:dLbls>
            <c:delete val="1"/>
          </c:dLbls>
          <c:cat>
            <c:strRef>
              <c:f>Лист1!$A$2:$A$6</c:f>
              <c:strCache>
                <c:ptCount val="4"/>
                <c:pt idx="0">
                  <c:v>Кв. 1</c:v>
                </c:pt>
                <c:pt idx="1">
                  <c:v>Кв. 2</c:v>
                </c:pt>
                <c:pt idx="2">
                  <c:v>Кв. 3</c:v>
                </c:pt>
                <c:pt idx="3">
                  <c:v>Кв. 4</c:v>
                </c:pt>
              </c:strCache>
            </c:strRef>
          </c:cat>
          <c:val>
            <c:numRef>
              <c:f>Лист1!$B$2:$B$6</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0-CD3B-4489-8BD0-A77BC00E6CD5}"/>
            </c:ext>
          </c:extLst>
        </c:ser>
        <c:dLbls>
          <c:showLegendKey val="0"/>
          <c:showVal val="0"/>
          <c:showCatName val="0"/>
          <c:showSerName val="0"/>
          <c:showPercent val="1"/>
          <c:showBubbleSize val="0"/>
          <c:showLeaderLines val="1"/>
        </c:dLbls>
        <c:firstSliceAng val="0"/>
        <c:holeSize val="46"/>
      </c:doughnutChart>
      <c:spPr>
        <a:noFill/>
        <a:ln>
          <a:noFill/>
        </a:ln>
        <a:effectLst/>
      </c:spPr>
    </c:plotArea>
    <c:plotVisOnly val="1"/>
    <c:dispBlanksAs val="gap"/>
    <c:showDLblsOverMax val="0"/>
  </c:chart>
  <c:spPr>
    <a:noFill/>
    <a:ln>
      <a:noFill/>
    </a:ln>
    <a:effectLst/>
  </c:spPr>
  <c:txPr>
    <a:bodyPr/>
    <a:lstStyle/>
    <a:p>
      <a:pPr>
        <a:defRPr/>
      </a:pPr>
      <a:endParaRPr lang="uk-UA"/>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uk-UA" b="1" dirty="0"/>
              <a:t>2023 р. тис. грн.</a:t>
            </a:r>
          </a:p>
        </c:rich>
      </c:tx>
      <c:layout>
        <c:manualLayout>
          <c:xMode val="edge"/>
          <c:yMode val="edge"/>
          <c:x val="0.33408333333333334"/>
          <c:y val="5.0216087336451741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title>
    <c:autoTitleDeleted val="0"/>
    <c:plotArea>
      <c:layout/>
      <c:doughnutChart>
        <c:varyColors val="1"/>
        <c:dLbls>
          <c:showLegendKey val="0"/>
          <c:showVal val="0"/>
          <c:showCatName val="0"/>
          <c:showSerName val="0"/>
          <c:showPercent val="0"/>
          <c:showBubbleSize val="0"/>
          <c:showLeaderLines val="0"/>
        </c:dLbls>
        <c:firstSliceAng val="13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legend>
    <c:plotVisOnly val="1"/>
    <c:dispBlanksAs val="gap"/>
    <c:showDLblsOverMax val="0"/>
  </c:chart>
  <c:spPr>
    <a:noFill/>
    <a:ln>
      <a:noFill/>
    </a:ln>
    <a:effectLst/>
  </c:spPr>
  <c:txPr>
    <a:bodyPr/>
    <a:lstStyle/>
    <a:p>
      <a:pPr>
        <a:defRPr sz="10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r>
              <a:rPr lang="uk-UA" b="1"/>
              <a:t>2023 р. тис. грн.</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endParaRPr lang="uk-UA"/>
        </a:p>
      </c:txPr>
    </c:title>
    <c:autoTitleDeleted val="0"/>
    <c:plotArea>
      <c:layout/>
      <c:doughnutChart>
        <c:varyColors val="1"/>
        <c:ser>
          <c:idx val="0"/>
          <c:order val="0"/>
          <c:dPt>
            <c:idx val="0"/>
            <c:bubble3D val="0"/>
            <c:spPr>
              <a:solidFill>
                <a:schemeClr val="accent5">
                  <a:lumMod val="75000"/>
                  <a:alpha val="80000"/>
                </a:schemeClr>
              </a:solidFill>
              <a:ln w="19050">
                <a:noFill/>
              </a:ln>
              <a:effectLst/>
            </c:spPr>
            <c:extLst>
              <c:ext xmlns:c16="http://schemas.microsoft.com/office/drawing/2014/chart" uri="{C3380CC4-5D6E-409C-BE32-E72D297353CC}">
                <c16:uniqueId val="{00000001-FFC7-44AA-99B8-291AD8FCC109}"/>
              </c:ext>
            </c:extLst>
          </c:dPt>
          <c:dPt>
            <c:idx val="1"/>
            <c:bubble3D val="0"/>
            <c:spPr>
              <a:solidFill>
                <a:schemeClr val="accent5">
                  <a:lumMod val="60000"/>
                  <a:lumOff val="40000"/>
                </a:schemeClr>
              </a:solidFill>
              <a:ln w="19050">
                <a:noFill/>
              </a:ln>
              <a:effectLst/>
            </c:spPr>
            <c:extLst>
              <c:ext xmlns:c16="http://schemas.microsoft.com/office/drawing/2014/chart" uri="{C3380CC4-5D6E-409C-BE32-E72D297353CC}">
                <c16:uniqueId val="{00000003-FFC7-44AA-99B8-291AD8FCC10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FC7-44AA-99B8-291AD8FCC109}"/>
              </c:ext>
            </c:extLst>
          </c:dPt>
          <c:dPt>
            <c:idx val="3"/>
            <c:bubble3D val="0"/>
            <c:spPr>
              <a:solidFill>
                <a:schemeClr val="accent5">
                  <a:lumMod val="20000"/>
                  <a:lumOff val="80000"/>
                </a:schemeClr>
              </a:solidFill>
              <a:ln w="19050">
                <a:noFill/>
              </a:ln>
              <a:effectLst/>
            </c:spPr>
            <c:extLst>
              <c:ext xmlns:c16="http://schemas.microsoft.com/office/drawing/2014/chart" uri="{C3380CC4-5D6E-409C-BE32-E72D297353CC}">
                <c16:uniqueId val="{00000007-FFC7-44AA-99B8-291AD8FCC109}"/>
              </c:ext>
            </c:extLst>
          </c:dPt>
          <c:dLbls>
            <c:dLbl>
              <c:idx val="0"/>
              <c:layout>
                <c:manualLayout>
                  <c:x val="-0.17499999999999999"/>
                  <c:y val="-0.14778659034517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C7-44AA-99B8-291AD8FCC109}"/>
                </c:ext>
              </c:extLst>
            </c:dLbl>
            <c:dLbl>
              <c:idx val="1"/>
              <c:layout>
                <c:manualLayout>
                  <c:x val="0.15833333333333324"/>
                  <c:y val="-9.6061283724361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C7-44AA-99B8-291AD8FCC109}"/>
                </c:ext>
              </c:extLst>
            </c:dLbl>
            <c:dLbl>
              <c:idx val="3"/>
              <c:layout>
                <c:manualLayout>
                  <c:x val="0.12777777777777768"/>
                  <c:y val="7.7587959931215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C7-44AA-99B8-291AD8FCC10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ЄБ!$B$73:$B$76</c:f>
              <c:strCache>
                <c:ptCount val="4"/>
                <c:pt idx="0">
                  <c:v>Собівартість</c:v>
                </c:pt>
                <c:pt idx="1">
                  <c:v>Адміністративні витрати</c:v>
                </c:pt>
                <c:pt idx="2">
                  <c:v>Витрати на збут </c:v>
                </c:pt>
                <c:pt idx="3">
                  <c:v>Інші операційні витрати</c:v>
                </c:pt>
              </c:strCache>
            </c:strRef>
          </c:cat>
          <c:val>
            <c:numRef>
              <c:f>ЄБ!$C$73:$C$76</c:f>
              <c:numCache>
                <c:formatCode>#,##0</c:formatCode>
                <c:ptCount val="4"/>
                <c:pt idx="0">
                  <c:v>24790</c:v>
                </c:pt>
                <c:pt idx="1">
                  <c:v>9703</c:v>
                </c:pt>
                <c:pt idx="3">
                  <c:v>2930</c:v>
                </c:pt>
              </c:numCache>
            </c:numRef>
          </c:val>
          <c:extLst>
            <c:ext xmlns:c16="http://schemas.microsoft.com/office/drawing/2014/chart" uri="{C3380CC4-5D6E-409C-BE32-E72D297353CC}">
              <c16:uniqueId val="{00000008-FFC7-44AA-99B8-291AD8FCC109}"/>
            </c:ext>
          </c:extLst>
        </c:ser>
        <c:dLbls>
          <c:showLegendKey val="0"/>
          <c:showVal val="0"/>
          <c:showCatName val="0"/>
          <c:showSerName val="0"/>
          <c:showPercent val="0"/>
          <c:showBubbleSize val="0"/>
          <c:showLeaderLines val="1"/>
        </c:dLbls>
        <c:firstSliceAng val="150"/>
        <c:holeSize val="60"/>
      </c:doughnut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legend>
    <c:plotVisOnly val="1"/>
    <c:dispBlanksAs val="gap"/>
    <c:showDLblsOverMax val="0"/>
  </c:chart>
  <c:spPr>
    <a:noFill/>
    <a:ln>
      <a:noFill/>
    </a:ln>
    <a:effectLst/>
  </c:spPr>
  <c:txPr>
    <a:bodyPr/>
    <a:lstStyle/>
    <a:p>
      <a:pPr>
        <a:defRPr sz="1000">
          <a:solidFill>
            <a:schemeClr val="tx1"/>
          </a:solidFill>
          <a:latin typeface="Verdana" panose="020B0604030504040204" pitchFamily="34" charset="0"/>
          <a:ea typeface="Verdana" panose="020B0604030504040204" pitchFamily="34" charset="0"/>
        </a:defRPr>
      </a:pPr>
      <a:endParaRPr lang="uk-UA"/>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r>
              <a:rPr lang="uk-UA" b="1"/>
              <a:t>2022 р. тис. грн.</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Verdana" panose="020B0604030504040204" pitchFamily="34" charset="0"/>
              <a:ea typeface="Verdana" panose="020B0604030504040204" pitchFamily="34" charset="0"/>
              <a:cs typeface="+mn-cs"/>
            </a:defRPr>
          </a:pPr>
          <a:endParaRPr lang="uk-UA"/>
        </a:p>
      </c:txPr>
    </c:title>
    <c:autoTitleDeleted val="0"/>
    <c:plotArea>
      <c:layout/>
      <c:doughnutChart>
        <c:varyColors val="1"/>
        <c:ser>
          <c:idx val="0"/>
          <c:order val="0"/>
          <c:dPt>
            <c:idx val="0"/>
            <c:bubble3D val="0"/>
            <c:spPr>
              <a:solidFill>
                <a:schemeClr val="accent5">
                  <a:lumMod val="75000"/>
                  <a:alpha val="80000"/>
                </a:schemeClr>
              </a:solidFill>
              <a:ln w="19050">
                <a:noFill/>
              </a:ln>
              <a:effectLst/>
            </c:spPr>
            <c:extLst>
              <c:ext xmlns:c16="http://schemas.microsoft.com/office/drawing/2014/chart" uri="{C3380CC4-5D6E-409C-BE32-E72D297353CC}">
                <c16:uniqueId val="{00000001-57E4-46D9-9B57-8C443B1DF380}"/>
              </c:ext>
            </c:extLst>
          </c:dPt>
          <c:dPt>
            <c:idx val="1"/>
            <c:bubble3D val="0"/>
            <c:spPr>
              <a:solidFill>
                <a:schemeClr val="accent5">
                  <a:lumMod val="60000"/>
                  <a:lumOff val="40000"/>
                  <a:alpha val="80000"/>
                </a:schemeClr>
              </a:solidFill>
              <a:ln w="19050">
                <a:noFill/>
              </a:ln>
              <a:effectLst/>
            </c:spPr>
            <c:extLst>
              <c:ext xmlns:c16="http://schemas.microsoft.com/office/drawing/2014/chart" uri="{C3380CC4-5D6E-409C-BE32-E72D297353CC}">
                <c16:uniqueId val="{00000003-57E4-46D9-9B57-8C443B1DF3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7E4-46D9-9B57-8C443B1DF380}"/>
              </c:ext>
            </c:extLst>
          </c:dPt>
          <c:dPt>
            <c:idx val="3"/>
            <c:bubble3D val="0"/>
            <c:spPr>
              <a:solidFill>
                <a:schemeClr val="accent5">
                  <a:lumMod val="20000"/>
                  <a:lumOff val="80000"/>
                  <a:alpha val="79000"/>
                </a:schemeClr>
              </a:solidFill>
              <a:ln w="19050">
                <a:noFill/>
              </a:ln>
              <a:effectLst/>
            </c:spPr>
            <c:extLst>
              <c:ext xmlns:c16="http://schemas.microsoft.com/office/drawing/2014/chart" uri="{C3380CC4-5D6E-409C-BE32-E72D297353CC}">
                <c16:uniqueId val="{00000007-57E4-46D9-9B57-8C443B1DF380}"/>
              </c:ext>
            </c:extLst>
          </c:dPt>
          <c:dLbls>
            <c:dLbl>
              <c:idx val="0"/>
              <c:layout>
                <c:manualLayout>
                  <c:x val="-0.14431736183317143"/>
                  <c:y val="7.75879599312152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E4-46D9-9B57-8C443B1DF380}"/>
                </c:ext>
              </c:extLst>
            </c:dLbl>
            <c:dLbl>
              <c:idx val="1"/>
              <c:layout>
                <c:manualLayout>
                  <c:x val="0.1443173618331714"/>
                  <c:y val="-8.86719542071031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E4-46D9-9B57-8C443B1DF380}"/>
                </c:ext>
              </c:extLst>
            </c:dLbl>
            <c:dLbl>
              <c:idx val="3"/>
              <c:layout>
                <c:manualLayout>
                  <c:x val="0.155862750779825"/>
                  <c:y val="-3.6946647586293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E4-46D9-9B57-8C443B1DF38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ЄБ!$B$73:$B$76</c:f>
              <c:strCache>
                <c:ptCount val="4"/>
                <c:pt idx="0">
                  <c:v>Собівартість</c:v>
                </c:pt>
                <c:pt idx="1">
                  <c:v>Адміністративні витрати</c:v>
                </c:pt>
                <c:pt idx="2">
                  <c:v>Витрати на збут </c:v>
                </c:pt>
                <c:pt idx="3">
                  <c:v>Інші операційні витрати</c:v>
                </c:pt>
              </c:strCache>
            </c:strRef>
          </c:cat>
          <c:val>
            <c:numRef>
              <c:f>ЄБ!$D$73:$D$76</c:f>
              <c:numCache>
                <c:formatCode>#,##0</c:formatCode>
                <c:ptCount val="4"/>
                <c:pt idx="0">
                  <c:v>20828</c:v>
                </c:pt>
                <c:pt idx="1">
                  <c:v>5486</c:v>
                </c:pt>
                <c:pt idx="3">
                  <c:v>361</c:v>
                </c:pt>
              </c:numCache>
            </c:numRef>
          </c:val>
          <c:extLst>
            <c:ext xmlns:c16="http://schemas.microsoft.com/office/drawing/2014/chart" uri="{C3380CC4-5D6E-409C-BE32-E72D297353CC}">
              <c16:uniqueId val="{00000008-57E4-46D9-9B57-8C443B1DF380}"/>
            </c:ext>
          </c:extLst>
        </c:ser>
        <c:dLbls>
          <c:showLegendKey val="0"/>
          <c:showVal val="0"/>
          <c:showCatName val="0"/>
          <c:showSerName val="0"/>
          <c:showPercent val="0"/>
          <c:showBubbleSize val="0"/>
          <c:showLeaderLines val="1"/>
        </c:dLbls>
        <c:firstSliceAng val="102"/>
        <c:holeSize val="60"/>
      </c:doughnutChart>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legend>
    <c:plotVisOnly val="1"/>
    <c:dispBlanksAs val="gap"/>
    <c:showDLblsOverMax val="0"/>
  </c:chart>
  <c:spPr>
    <a:noFill/>
    <a:ln>
      <a:noFill/>
    </a:ln>
    <a:effectLst/>
  </c:spPr>
  <c:txPr>
    <a:bodyPr/>
    <a:lstStyle/>
    <a:p>
      <a:pPr>
        <a:defRPr sz="1000">
          <a:solidFill>
            <a:schemeClr val="tx1"/>
          </a:solidFill>
          <a:latin typeface="Verdana" panose="020B0604030504040204" pitchFamily="34" charset="0"/>
          <a:ea typeface="Verdana" panose="020B0604030504040204" pitchFamily="34" charset="0"/>
        </a:defRPr>
      </a:pPr>
      <a:endParaRPr lang="uk-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97055216049352E-2"/>
          <c:y val="0.27900437180078647"/>
          <c:w val="0.93140588956790127"/>
          <c:h val="0.43594290703190286"/>
        </c:manualLayout>
      </c:layout>
      <c:barChart>
        <c:barDir val="col"/>
        <c:grouping val="clustered"/>
        <c:varyColors val="0"/>
        <c:ser>
          <c:idx val="0"/>
          <c:order val="0"/>
          <c:tx>
            <c:strRef>
              <c:f>Лист1!$B$1</c:f>
              <c:strCache>
                <c:ptCount val="1"/>
                <c:pt idx="0">
                  <c:v>2023</c:v>
                </c:pt>
              </c:strCache>
            </c:strRef>
          </c:tx>
          <c:spPr>
            <a:solidFill>
              <a:schemeClr val="accent5">
                <a:lumMod val="75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Запаси</c:v>
                </c:pt>
              </c:strCache>
            </c:strRef>
          </c:cat>
          <c:val>
            <c:numRef>
              <c:f>Лист1!$B$2</c:f>
              <c:numCache>
                <c:formatCode>#,##0</c:formatCode>
                <c:ptCount val="1"/>
                <c:pt idx="0">
                  <c:v>112693</c:v>
                </c:pt>
              </c:numCache>
            </c:numRef>
          </c:val>
          <c:extLst>
            <c:ext xmlns:c16="http://schemas.microsoft.com/office/drawing/2014/chart" uri="{C3380CC4-5D6E-409C-BE32-E72D297353CC}">
              <c16:uniqueId val="{00000000-52FE-4B09-B603-D51A60A4F8A7}"/>
            </c:ext>
          </c:extLst>
        </c:ser>
        <c:ser>
          <c:idx val="1"/>
          <c:order val="1"/>
          <c:tx>
            <c:strRef>
              <c:f>Лист1!$C$1</c:f>
              <c:strCache>
                <c:ptCount val="1"/>
                <c:pt idx="0">
                  <c:v>2022</c:v>
                </c:pt>
              </c:strCache>
            </c:strRef>
          </c:tx>
          <c:spPr>
            <a:solidFill>
              <a:schemeClr val="accent5">
                <a:lumMod val="60000"/>
                <a:lumOff val="40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Запаси</c:v>
                </c:pt>
              </c:strCache>
            </c:strRef>
          </c:cat>
          <c:val>
            <c:numRef>
              <c:f>Лист1!$C$2</c:f>
              <c:numCache>
                <c:formatCode>#,##0</c:formatCode>
                <c:ptCount val="1"/>
                <c:pt idx="0">
                  <c:v>25631</c:v>
                </c:pt>
              </c:numCache>
            </c:numRef>
          </c:val>
          <c:extLst>
            <c:ext xmlns:c16="http://schemas.microsoft.com/office/drawing/2014/chart" uri="{C3380CC4-5D6E-409C-BE32-E72D297353CC}">
              <c16:uniqueId val="{00000001-52FE-4B09-B603-D51A60A4F8A7}"/>
            </c:ext>
          </c:extLst>
        </c:ser>
        <c:dLbls>
          <c:showLegendKey val="0"/>
          <c:showVal val="0"/>
          <c:showCatName val="0"/>
          <c:showSerName val="0"/>
          <c:showPercent val="0"/>
          <c:showBubbleSize val="0"/>
        </c:dLbls>
        <c:gapWidth val="219"/>
        <c:overlap val="-27"/>
        <c:axId val="35412992"/>
        <c:axId val="101848704"/>
      </c:barChart>
      <c:catAx>
        <c:axId val="354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crossAx val="101848704"/>
        <c:crosses val="autoZero"/>
        <c:auto val="1"/>
        <c:lblAlgn val="ctr"/>
        <c:lblOffset val="100"/>
        <c:noMultiLvlLbl val="0"/>
      </c:catAx>
      <c:valAx>
        <c:axId val="101848704"/>
        <c:scaling>
          <c:orientation val="minMax"/>
          <c:min val="70"/>
        </c:scaling>
        <c:delete val="1"/>
        <c:axPos val="l"/>
        <c:numFmt formatCode="#,##0" sourceLinked="1"/>
        <c:majorTickMark val="none"/>
        <c:minorTickMark val="none"/>
        <c:tickLblPos val="nextTo"/>
        <c:crossAx val="35412992"/>
        <c:crosses val="autoZero"/>
        <c:crossBetween val="between"/>
      </c:valAx>
      <c:spPr>
        <a:noFill/>
        <a:ln>
          <a:noFill/>
        </a:ln>
        <a:effectLst/>
      </c:spPr>
    </c:plotArea>
    <c:legend>
      <c:legendPos val="b"/>
      <c:layout>
        <c:manualLayout>
          <c:xMode val="edge"/>
          <c:yMode val="edge"/>
          <c:x val="0.34525276708739688"/>
          <c:y val="0.9068256397613369"/>
          <c:w val="0.27207925099355895"/>
          <c:h val="9.31743602386630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legend>
    <c:plotVisOnly val="1"/>
    <c:dispBlanksAs val="gap"/>
    <c:showDLblsOverMax val="0"/>
  </c:chart>
  <c:spPr>
    <a:noFill/>
    <a:ln>
      <a:noFill/>
    </a:ln>
    <a:effectLst/>
  </c:spPr>
  <c:txPr>
    <a:bodyPr/>
    <a:lstStyle/>
    <a:p>
      <a:pPr>
        <a:defRPr sz="10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97055216049352E-2"/>
          <c:y val="0.27900437180078647"/>
          <c:w val="0.93140588956790127"/>
          <c:h val="0.43594290703190286"/>
        </c:manualLayout>
      </c:layout>
      <c:barChart>
        <c:barDir val="col"/>
        <c:grouping val="clustered"/>
        <c:varyColors val="0"/>
        <c:ser>
          <c:idx val="0"/>
          <c:order val="0"/>
          <c:tx>
            <c:strRef>
              <c:f>Лист1!$B$1</c:f>
              <c:strCache>
                <c:ptCount val="1"/>
                <c:pt idx="0">
                  <c:v>2023</c:v>
                </c:pt>
              </c:strCache>
            </c:strRef>
          </c:tx>
          <c:spPr>
            <a:solidFill>
              <a:schemeClr val="accent5">
                <a:lumMod val="75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Інвестиційна нерухомість, інші необоротні активи та відстрочені податкові активи</c:v>
                </c:pt>
              </c:strCache>
            </c:strRef>
          </c:cat>
          <c:val>
            <c:numRef>
              <c:f>Лист1!$B$2</c:f>
              <c:numCache>
                <c:formatCode>#,##0</c:formatCode>
                <c:ptCount val="1"/>
                <c:pt idx="0">
                  <c:v>307887</c:v>
                </c:pt>
              </c:numCache>
            </c:numRef>
          </c:val>
          <c:extLst>
            <c:ext xmlns:c16="http://schemas.microsoft.com/office/drawing/2014/chart" uri="{C3380CC4-5D6E-409C-BE32-E72D297353CC}">
              <c16:uniqueId val="{00000000-C5A3-4032-A86A-8D4C663D65DD}"/>
            </c:ext>
          </c:extLst>
        </c:ser>
        <c:ser>
          <c:idx val="1"/>
          <c:order val="1"/>
          <c:tx>
            <c:strRef>
              <c:f>Лист1!$C$1</c:f>
              <c:strCache>
                <c:ptCount val="1"/>
                <c:pt idx="0">
                  <c:v>2022</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alpha val="80000"/>
                </a:schemeClr>
              </a:solidFill>
              <a:ln>
                <a:noFill/>
              </a:ln>
              <a:effectLst/>
            </c:spPr>
            <c:extLst>
              <c:ext xmlns:c16="http://schemas.microsoft.com/office/drawing/2014/chart" uri="{C3380CC4-5D6E-409C-BE32-E72D297353CC}">
                <c16:uniqueId val="{00000000-FFBC-444B-AB7D-81F10BB2715B}"/>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Інвестиційна нерухомість, інші необоротні активи та відстрочені податкові активи</c:v>
                </c:pt>
              </c:strCache>
            </c:strRef>
          </c:cat>
          <c:val>
            <c:numRef>
              <c:f>Лист1!$C$2</c:f>
              <c:numCache>
                <c:formatCode>#,##0</c:formatCode>
                <c:ptCount val="1"/>
                <c:pt idx="0">
                  <c:v>309225</c:v>
                </c:pt>
              </c:numCache>
            </c:numRef>
          </c:val>
          <c:extLst>
            <c:ext xmlns:c16="http://schemas.microsoft.com/office/drawing/2014/chart" uri="{C3380CC4-5D6E-409C-BE32-E72D297353CC}">
              <c16:uniqueId val="{00000001-C5A3-4032-A86A-8D4C663D65DD}"/>
            </c:ext>
          </c:extLst>
        </c:ser>
        <c:dLbls>
          <c:showLegendKey val="0"/>
          <c:showVal val="0"/>
          <c:showCatName val="0"/>
          <c:showSerName val="0"/>
          <c:showPercent val="0"/>
          <c:showBubbleSize val="0"/>
        </c:dLbls>
        <c:gapWidth val="219"/>
        <c:overlap val="-27"/>
        <c:axId val="35412992"/>
        <c:axId val="101848704"/>
      </c:barChart>
      <c:catAx>
        <c:axId val="354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crossAx val="101848704"/>
        <c:crosses val="autoZero"/>
        <c:auto val="1"/>
        <c:lblAlgn val="ctr"/>
        <c:lblOffset val="100"/>
        <c:noMultiLvlLbl val="0"/>
      </c:catAx>
      <c:valAx>
        <c:axId val="101848704"/>
        <c:scaling>
          <c:orientation val="minMax"/>
          <c:min val="70"/>
        </c:scaling>
        <c:delete val="1"/>
        <c:axPos val="l"/>
        <c:numFmt formatCode="#,##0" sourceLinked="1"/>
        <c:majorTickMark val="none"/>
        <c:minorTickMark val="none"/>
        <c:tickLblPos val="nextTo"/>
        <c:crossAx val="35412992"/>
        <c:crosses val="autoZero"/>
        <c:crossBetween val="between"/>
      </c:valAx>
      <c:spPr>
        <a:noFill/>
        <a:ln>
          <a:noFill/>
        </a:ln>
        <a:effectLst/>
      </c:spPr>
    </c:plotArea>
    <c:legend>
      <c:legendPos val="b"/>
      <c:layout>
        <c:manualLayout>
          <c:xMode val="edge"/>
          <c:yMode val="edge"/>
          <c:x val="0.34525276708739688"/>
          <c:y val="0.9068256397613369"/>
          <c:w val="0.27207925099355895"/>
          <c:h val="9.31743602386630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legend>
    <c:plotVisOnly val="1"/>
    <c:dispBlanksAs val="gap"/>
    <c:showDLblsOverMax val="0"/>
  </c:chart>
  <c:spPr>
    <a:noFill/>
    <a:ln>
      <a:noFill/>
    </a:ln>
    <a:effectLst/>
  </c:spPr>
  <c:txPr>
    <a:bodyPr/>
    <a:lstStyle/>
    <a:p>
      <a:pPr>
        <a:defRPr sz="10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97055216049352E-2"/>
          <c:y val="0.27900437180078647"/>
          <c:w val="0.93140588956790127"/>
          <c:h val="0.43594290703190286"/>
        </c:manualLayout>
      </c:layout>
      <c:barChart>
        <c:barDir val="col"/>
        <c:grouping val="clustered"/>
        <c:varyColors val="0"/>
        <c:ser>
          <c:idx val="0"/>
          <c:order val="0"/>
          <c:tx>
            <c:strRef>
              <c:f>Лист1!$B$1</c:f>
              <c:strCache>
                <c:ptCount val="1"/>
                <c:pt idx="0">
                  <c:v>2023</c:v>
                </c:pt>
              </c:strCache>
            </c:strRef>
          </c:tx>
          <c:spPr>
            <a:solidFill>
              <a:schemeClr val="accent5">
                <a:lumMod val="75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Грошові кошти</c:v>
                </c:pt>
              </c:strCache>
            </c:strRef>
          </c:cat>
          <c:val>
            <c:numRef>
              <c:f>Лист1!$B$2</c:f>
              <c:numCache>
                <c:formatCode>General</c:formatCode>
                <c:ptCount val="1"/>
                <c:pt idx="0">
                  <c:v>123</c:v>
                </c:pt>
              </c:numCache>
            </c:numRef>
          </c:val>
          <c:extLst>
            <c:ext xmlns:c16="http://schemas.microsoft.com/office/drawing/2014/chart" uri="{C3380CC4-5D6E-409C-BE32-E72D297353CC}">
              <c16:uniqueId val="{00000000-746E-49CB-810F-1728D8537D2C}"/>
            </c:ext>
          </c:extLst>
        </c:ser>
        <c:ser>
          <c:idx val="1"/>
          <c:order val="1"/>
          <c:tx>
            <c:strRef>
              <c:f>Лист1!$C$1</c:f>
              <c:strCache>
                <c:ptCount val="1"/>
                <c:pt idx="0">
                  <c:v>2022</c:v>
                </c:pt>
              </c:strCache>
            </c:strRef>
          </c:tx>
          <c:spPr>
            <a:solidFill>
              <a:schemeClr val="accent5">
                <a:lumMod val="60000"/>
                <a:lumOff val="40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Грошові кошти</c:v>
                </c:pt>
              </c:strCache>
            </c:strRef>
          </c:cat>
          <c:val>
            <c:numRef>
              <c:f>Лист1!$C$2</c:f>
              <c:numCache>
                <c:formatCode>General</c:formatCode>
                <c:ptCount val="1"/>
                <c:pt idx="0">
                  <c:v>123</c:v>
                </c:pt>
              </c:numCache>
            </c:numRef>
          </c:val>
          <c:extLst>
            <c:ext xmlns:c16="http://schemas.microsoft.com/office/drawing/2014/chart" uri="{C3380CC4-5D6E-409C-BE32-E72D297353CC}">
              <c16:uniqueId val="{00000001-746E-49CB-810F-1728D8537D2C}"/>
            </c:ext>
          </c:extLst>
        </c:ser>
        <c:dLbls>
          <c:showLegendKey val="0"/>
          <c:showVal val="0"/>
          <c:showCatName val="0"/>
          <c:showSerName val="0"/>
          <c:showPercent val="0"/>
          <c:showBubbleSize val="0"/>
        </c:dLbls>
        <c:gapWidth val="219"/>
        <c:overlap val="-27"/>
        <c:axId val="35412992"/>
        <c:axId val="101848704"/>
      </c:barChart>
      <c:catAx>
        <c:axId val="354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crossAx val="101848704"/>
        <c:crosses val="autoZero"/>
        <c:auto val="1"/>
        <c:lblAlgn val="ctr"/>
        <c:lblOffset val="100"/>
        <c:noMultiLvlLbl val="0"/>
      </c:catAx>
      <c:valAx>
        <c:axId val="101848704"/>
        <c:scaling>
          <c:orientation val="minMax"/>
          <c:min val="70"/>
        </c:scaling>
        <c:delete val="1"/>
        <c:axPos val="l"/>
        <c:numFmt formatCode="General" sourceLinked="1"/>
        <c:majorTickMark val="none"/>
        <c:minorTickMark val="none"/>
        <c:tickLblPos val="nextTo"/>
        <c:crossAx val="35412992"/>
        <c:crosses val="autoZero"/>
        <c:crossBetween val="between"/>
      </c:valAx>
      <c:spPr>
        <a:noFill/>
        <a:ln>
          <a:noFill/>
        </a:ln>
        <a:effectLst/>
      </c:spPr>
    </c:plotArea>
    <c:legend>
      <c:legendPos val="b"/>
      <c:layout>
        <c:manualLayout>
          <c:xMode val="edge"/>
          <c:yMode val="edge"/>
          <c:x val="0.34525276708739688"/>
          <c:y val="0.9068256397613369"/>
          <c:w val="0.27207925099355895"/>
          <c:h val="9.31743602386630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legend>
    <c:plotVisOnly val="1"/>
    <c:dispBlanksAs val="gap"/>
    <c:showDLblsOverMax val="0"/>
  </c:chart>
  <c:spPr>
    <a:noFill/>
    <a:ln>
      <a:noFill/>
    </a:ln>
    <a:effectLst/>
  </c:spPr>
  <c:txPr>
    <a:bodyPr/>
    <a:lstStyle/>
    <a:p>
      <a:pPr>
        <a:defRPr sz="10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97055216049352E-2"/>
          <c:y val="0.27900437180078647"/>
          <c:w val="0.93140588956790127"/>
          <c:h val="0.43594290703190286"/>
        </c:manualLayout>
      </c:layout>
      <c:barChart>
        <c:barDir val="col"/>
        <c:grouping val="clustered"/>
        <c:varyColors val="0"/>
        <c:ser>
          <c:idx val="0"/>
          <c:order val="0"/>
          <c:tx>
            <c:strRef>
              <c:f>Лист1!$B$1</c:f>
              <c:strCache>
                <c:ptCount val="1"/>
                <c:pt idx="0">
                  <c:v>2023</c:v>
                </c:pt>
              </c:strCache>
            </c:strRef>
          </c:tx>
          <c:spPr>
            <a:solidFill>
              <a:schemeClr val="accent5">
                <a:lumMod val="75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Дебіторська заборгованість, витрати майбутніх періодів та інші оборотні активи</c:v>
                </c:pt>
              </c:strCache>
            </c:strRef>
          </c:cat>
          <c:val>
            <c:numRef>
              <c:f>Лист1!$B$2</c:f>
              <c:numCache>
                <c:formatCode>#,##0</c:formatCode>
                <c:ptCount val="1"/>
                <c:pt idx="0">
                  <c:v>168991</c:v>
                </c:pt>
              </c:numCache>
            </c:numRef>
          </c:val>
          <c:extLst>
            <c:ext xmlns:c16="http://schemas.microsoft.com/office/drawing/2014/chart" uri="{C3380CC4-5D6E-409C-BE32-E72D297353CC}">
              <c16:uniqueId val="{00000000-9C6A-4DB3-926F-8772BC8630ED}"/>
            </c:ext>
          </c:extLst>
        </c:ser>
        <c:ser>
          <c:idx val="1"/>
          <c:order val="1"/>
          <c:tx>
            <c:strRef>
              <c:f>Лист1!$C$1</c:f>
              <c:strCache>
                <c:ptCount val="1"/>
                <c:pt idx="0">
                  <c:v>2022</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alpha val="80000"/>
                </a:schemeClr>
              </a:solidFill>
              <a:ln>
                <a:noFill/>
              </a:ln>
              <a:effectLst/>
            </c:spPr>
            <c:extLst>
              <c:ext xmlns:c16="http://schemas.microsoft.com/office/drawing/2014/chart" uri="{C3380CC4-5D6E-409C-BE32-E72D297353CC}">
                <c16:uniqueId val="{00000002-9C6A-4DB3-926F-8772BC8630ED}"/>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Дебіторська заборгованість, витрати майбутніх періодів та інші оборотні активи</c:v>
                </c:pt>
              </c:strCache>
            </c:strRef>
          </c:cat>
          <c:val>
            <c:numRef>
              <c:f>Лист1!$C$2</c:f>
              <c:numCache>
                <c:formatCode>#,##0</c:formatCode>
                <c:ptCount val="1"/>
                <c:pt idx="0">
                  <c:v>103612</c:v>
                </c:pt>
              </c:numCache>
            </c:numRef>
          </c:val>
          <c:extLst>
            <c:ext xmlns:c16="http://schemas.microsoft.com/office/drawing/2014/chart" uri="{C3380CC4-5D6E-409C-BE32-E72D297353CC}">
              <c16:uniqueId val="{00000003-9C6A-4DB3-926F-8772BC8630ED}"/>
            </c:ext>
          </c:extLst>
        </c:ser>
        <c:dLbls>
          <c:showLegendKey val="0"/>
          <c:showVal val="0"/>
          <c:showCatName val="0"/>
          <c:showSerName val="0"/>
          <c:showPercent val="0"/>
          <c:showBubbleSize val="0"/>
        </c:dLbls>
        <c:gapWidth val="219"/>
        <c:overlap val="-27"/>
        <c:axId val="35412992"/>
        <c:axId val="101848704"/>
      </c:barChart>
      <c:catAx>
        <c:axId val="354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crossAx val="101848704"/>
        <c:crosses val="autoZero"/>
        <c:auto val="1"/>
        <c:lblAlgn val="ctr"/>
        <c:lblOffset val="100"/>
        <c:noMultiLvlLbl val="0"/>
      </c:catAx>
      <c:valAx>
        <c:axId val="101848704"/>
        <c:scaling>
          <c:orientation val="minMax"/>
          <c:min val="70"/>
        </c:scaling>
        <c:delete val="1"/>
        <c:axPos val="l"/>
        <c:numFmt formatCode="#,##0" sourceLinked="1"/>
        <c:majorTickMark val="none"/>
        <c:minorTickMark val="none"/>
        <c:tickLblPos val="nextTo"/>
        <c:crossAx val="35412992"/>
        <c:crosses val="autoZero"/>
        <c:crossBetween val="between"/>
      </c:valAx>
      <c:spPr>
        <a:noFill/>
        <a:ln>
          <a:noFill/>
        </a:ln>
        <a:effectLst/>
      </c:spPr>
    </c:plotArea>
    <c:legend>
      <c:legendPos val="b"/>
      <c:layout>
        <c:manualLayout>
          <c:xMode val="edge"/>
          <c:yMode val="edge"/>
          <c:x val="0.34525276708739688"/>
          <c:y val="0.9068256397613369"/>
          <c:w val="0.27207925099355895"/>
          <c:h val="9.31743602386630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legend>
    <c:plotVisOnly val="1"/>
    <c:dispBlanksAs val="gap"/>
    <c:showDLblsOverMax val="0"/>
  </c:chart>
  <c:spPr>
    <a:noFill/>
    <a:ln>
      <a:noFill/>
    </a:ln>
    <a:effectLst/>
  </c:spPr>
  <c:txPr>
    <a:bodyPr/>
    <a:lstStyle/>
    <a:p>
      <a:pPr>
        <a:defRPr sz="10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7619632154876E-2"/>
          <c:y val="0.39649307422633118"/>
          <c:w val="0.93140588956790127"/>
          <c:h val="0.43594290703190286"/>
        </c:manualLayout>
      </c:layout>
      <c:barChart>
        <c:barDir val="col"/>
        <c:grouping val="clustered"/>
        <c:varyColors val="0"/>
        <c:ser>
          <c:idx val="0"/>
          <c:order val="0"/>
          <c:tx>
            <c:strRef>
              <c:f>Лист1!$B$1</c:f>
              <c:strCache>
                <c:ptCount val="1"/>
                <c:pt idx="0">
                  <c:v>2023</c:v>
                </c:pt>
              </c:strCache>
            </c:strRef>
          </c:tx>
          <c:spPr>
            <a:solidFill>
              <a:schemeClr val="accent5">
                <a:lumMod val="75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Статутний капітал</c:v>
                </c:pt>
              </c:strCache>
            </c:strRef>
          </c:cat>
          <c:val>
            <c:numRef>
              <c:f>Лист1!$B$2</c:f>
              <c:numCache>
                <c:formatCode>General</c:formatCode>
                <c:ptCount val="1"/>
                <c:pt idx="0">
                  <c:v>20</c:v>
                </c:pt>
              </c:numCache>
            </c:numRef>
          </c:val>
          <c:extLst>
            <c:ext xmlns:c16="http://schemas.microsoft.com/office/drawing/2014/chart" uri="{C3380CC4-5D6E-409C-BE32-E72D297353CC}">
              <c16:uniqueId val="{00000000-A20B-4638-B36B-BC22950DF815}"/>
            </c:ext>
          </c:extLst>
        </c:ser>
        <c:ser>
          <c:idx val="1"/>
          <c:order val="1"/>
          <c:tx>
            <c:strRef>
              <c:f>Лист1!$C$1</c:f>
              <c:strCache>
                <c:ptCount val="1"/>
                <c:pt idx="0">
                  <c:v>2022</c:v>
                </c:pt>
              </c:strCache>
            </c:strRef>
          </c:tx>
          <c:spPr>
            <a:solidFill>
              <a:schemeClr val="accent5">
                <a:lumMod val="60000"/>
                <a:lumOff val="40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Статутний капітал</c:v>
                </c:pt>
              </c:strCache>
            </c:strRef>
          </c:cat>
          <c:val>
            <c:numRef>
              <c:f>Лист1!$C$2</c:f>
              <c:numCache>
                <c:formatCode>General</c:formatCode>
                <c:ptCount val="1"/>
                <c:pt idx="0">
                  <c:v>20</c:v>
                </c:pt>
              </c:numCache>
            </c:numRef>
          </c:val>
          <c:extLst>
            <c:ext xmlns:c16="http://schemas.microsoft.com/office/drawing/2014/chart" uri="{C3380CC4-5D6E-409C-BE32-E72D297353CC}">
              <c16:uniqueId val="{00000001-A20B-4638-B36B-BC22950DF815}"/>
            </c:ext>
          </c:extLst>
        </c:ser>
        <c:dLbls>
          <c:showLegendKey val="0"/>
          <c:showVal val="0"/>
          <c:showCatName val="0"/>
          <c:showSerName val="0"/>
          <c:showPercent val="0"/>
          <c:showBubbleSize val="0"/>
        </c:dLbls>
        <c:gapWidth val="219"/>
        <c:overlap val="-27"/>
        <c:axId val="35412992"/>
        <c:axId val="101848704"/>
      </c:barChart>
      <c:catAx>
        <c:axId val="354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crossAx val="101848704"/>
        <c:crosses val="autoZero"/>
        <c:auto val="1"/>
        <c:lblAlgn val="ctr"/>
        <c:lblOffset val="100"/>
        <c:noMultiLvlLbl val="0"/>
      </c:catAx>
      <c:valAx>
        <c:axId val="101848704"/>
        <c:scaling>
          <c:orientation val="minMax"/>
          <c:max val="30"/>
          <c:min val="0"/>
        </c:scaling>
        <c:delete val="1"/>
        <c:axPos val="l"/>
        <c:numFmt formatCode="General" sourceLinked="1"/>
        <c:majorTickMark val="none"/>
        <c:minorTickMark val="none"/>
        <c:tickLblPos val="nextTo"/>
        <c:crossAx val="35412992"/>
        <c:crosses val="autoZero"/>
        <c:crossBetween val="between"/>
      </c:valAx>
      <c:spPr>
        <a:noFill/>
        <a:ln>
          <a:noFill/>
        </a:ln>
        <a:effectLst/>
      </c:spPr>
    </c:plotArea>
    <c:legend>
      <c:legendPos val="b"/>
      <c:layout>
        <c:manualLayout>
          <c:xMode val="edge"/>
          <c:yMode val="edge"/>
          <c:x val="0.36396025175069652"/>
          <c:y val="0.90682571804986134"/>
          <c:w val="0.27207925099355895"/>
          <c:h val="9.31743602386630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legend>
    <c:plotVisOnly val="1"/>
    <c:dispBlanksAs val="gap"/>
    <c:showDLblsOverMax val="0"/>
  </c:chart>
  <c:spPr>
    <a:noFill/>
    <a:ln>
      <a:noFill/>
    </a:ln>
    <a:effectLst/>
  </c:spPr>
  <c:txPr>
    <a:bodyPr/>
    <a:lstStyle/>
    <a:p>
      <a:pPr>
        <a:defRPr sz="10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278701071249983E-2"/>
          <c:y val="0.51302692890304658"/>
          <c:w val="0.93140588956790127"/>
          <c:h val="0.43594290703190286"/>
        </c:manualLayout>
      </c:layout>
      <c:barChart>
        <c:barDir val="col"/>
        <c:grouping val="clustered"/>
        <c:varyColors val="0"/>
        <c:ser>
          <c:idx val="0"/>
          <c:order val="0"/>
          <c:tx>
            <c:strRef>
              <c:f>Лист1!$B$1</c:f>
              <c:strCache>
                <c:ptCount val="1"/>
                <c:pt idx="0">
                  <c:v>2023</c:v>
                </c:pt>
              </c:strCache>
            </c:strRef>
          </c:tx>
          <c:spPr>
            <a:solidFill>
              <a:schemeClr val="accent5">
                <a:lumMod val="75000"/>
                <a:alpha val="80000"/>
              </a:schemeClr>
            </a:solidFill>
            <a:ln>
              <a:noFill/>
            </a:ln>
            <a:effectLst/>
          </c:spPr>
          <c:invertIfNegative val="0"/>
          <c:dLbls>
            <c:dLbl>
              <c:idx val="0"/>
              <c:layout>
                <c:manualLayout>
                  <c:x val="-6.5594399355794503E-2"/>
                  <c:y val="6.00105270021384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D0-4218-8B57-A9771D9CA966}"/>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Нерозподілений прибуток</c:v>
                </c:pt>
              </c:strCache>
            </c:strRef>
          </c:cat>
          <c:val>
            <c:numRef>
              <c:f>Лист1!$B$2</c:f>
              <c:numCache>
                <c:formatCode>#,##0</c:formatCode>
                <c:ptCount val="1"/>
                <c:pt idx="0">
                  <c:v>-11674</c:v>
                </c:pt>
              </c:numCache>
            </c:numRef>
          </c:val>
          <c:extLst>
            <c:ext xmlns:c16="http://schemas.microsoft.com/office/drawing/2014/chart" uri="{C3380CC4-5D6E-409C-BE32-E72D297353CC}">
              <c16:uniqueId val="{00000000-098A-4223-B226-19CEA63B9AD9}"/>
            </c:ext>
          </c:extLst>
        </c:ser>
        <c:ser>
          <c:idx val="1"/>
          <c:order val="1"/>
          <c:tx>
            <c:strRef>
              <c:f>Лист1!$C$1</c:f>
              <c:strCache>
                <c:ptCount val="1"/>
                <c:pt idx="0">
                  <c:v>2022</c:v>
                </c:pt>
              </c:strCache>
            </c:strRef>
          </c:tx>
          <c:spPr>
            <a:solidFill>
              <a:schemeClr val="accent5">
                <a:lumMod val="60000"/>
                <a:lumOff val="40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Нерозподілений прибуток</c:v>
                </c:pt>
              </c:strCache>
            </c:strRef>
          </c:cat>
          <c:val>
            <c:numRef>
              <c:f>Лист1!$C$2</c:f>
              <c:numCache>
                <c:formatCode>#,##0</c:formatCode>
                <c:ptCount val="1"/>
                <c:pt idx="0">
                  <c:v>13738</c:v>
                </c:pt>
              </c:numCache>
            </c:numRef>
          </c:val>
          <c:extLst>
            <c:ext xmlns:c16="http://schemas.microsoft.com/office/drawing/2014/chart" uri="{C3380CC4-5D6E-409C-BE32-E72D297353CC}">
              <c16:uniqueId val="{00000001-098A-4223-B226-19CEA63B9AD9}"/>
            </c:ext>
          </c:extLst>
        </c:ser>
        <c:dLbls>
          <c:showLegendKey val="0"/>
          <c:showVal val="0"/>
          <c:showCatName val="0"/>
          <c:showSerName val="0"/>
          <c:showPercent val="0"/>
          <c:showBubbleSize val="0"/>
        </c:dLbls>
        <c:gapWidth val="219"/>
        <c:overlap val="-27"/>
        <c:axId val="35412992"/>
        <c:axId val="101848704"/>
      </c:barChart>
      <c:catAx>
        <c:axId val="354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uk-UA"/>
          </a:p>
        </c:txPr>
        <c:crossAx val="101848704"/>
        <c:crosses val="autoZero"/>
        <c:auto val="0"/>
        <c:lblAlgn val="ctr"/>
        <c:lblOffset val="100"/>
        <c:noMultiLvlLbl val="0"/>
      </c:catAx>
      <c:valAx>
        <c:axId val="101848704"/>
        <c:scaling>
          <c:orientation val="minMax"/>
          <c:max val="15000"/>
          <c:min val="-15000"/>
        </c:scaling>
        <c:delete val="1"/>
        <c:axPos val="l"/>
        <c:numFmt formatCode="#,##0" sourceLinked="1"/>
        <c:majorTickMark val="none"/>
        <c:minorTickMark val="none"/>
        <c:tickLblPos val="nextTo"/>
        <c:crossAx val="35412992"/>
        <c:crosses val="autoZero"/>
        <c:crossBetween val="between"/>
      </c:valAx>
      <c:spPr>
        <a:noFill/>
        <a:ln w="25400">
          <a:noFill/>
        </a:ln>
        <a:effectLst/>
      </c:spPr>
    </c:plotArea>
    <c:legend>
      <c:legendPos val="b"/>
      <c:layout>
        <c:manualLayout>
          <c:xMode val="edge"/>
          <c:yMode val="edge"/>
          <c:x val="0.36615455768386507"/>
          <c:y val="0.87720450449854515"/>
          <c:w val="0.26769088463226992"/>
          <c:h val="0.1227954955014547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uk-UA"/>
        </a:p>
      </c:txPr>
    </c:legend>
    <c:plotVisOnly val="1"/>
    <c:dispBlanksAs val="gap"/>
    <c:showDLblsOverMax val="0"/>
  </c:chart>
  <c:spPr>
    <a:noFill/>
    <a:ln>
      <a:noFill/>
    </a:ln>
    <a:effectLst/>
  </c:spPr>
  <c:txPr>
    <a:bodyPr/>
    <a:lstStyle/>
    <a:p>
      <a:pPr>
        <a:defRPr>
          <a:solidFill>
            <a:schemeClr val="tx1"/>
          </a:solidFill>
        </a:defRPr>
      </a:pPr>
      <a:endParaRPr lang="uk-UA"/>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97055216049352E-2"/>
          <c:y val="0.27900437180078647"/>
          <c:w val="0.93140588956790127"/>
          <c:h val="0.43594290703190286"/>
        </c:manualLayout>
      </c:layout>
      <c:barChart>
        <c:barDir val="col"/>
        <c:grouping val="clustered"/>
        <c:varyColors val="0"/>
        <c:ser>
          <c:idx val="0"/>
          <c:order val="0"/>
          <c:tx>
            <c:strRef>
              <c:f>Лист1!$B$1</c:f>
              <c:strCache>
                <c:ptCount val="1"/>
                <c:pt idx="0">
                  <c:v>2023</c:v>
                </c:pt>
              </c:strCache>
            </c:strRef>
          </c:tx>
          <c:spPr>
            <a:solidFill>
              <a:schemeClr val="accent5">
                <a:lumMod val="75000"/>
                <a:alpha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Кредиторська заборгованість, поточні забезпечення та інші поточні зобов'язання</c:v>
                </c:pt>
              </c:strCache>
            </c:strRef>
          </c:cat>
          <c:val>
            <c:numRef>
              <c:f>Лист1!$B$2</c:f>
              <c:numCache>
                <c:formatCode>#,##0</c:formatCode>
                <c:ptCount val="1"/>
                <c:pt idx="0">
                  <c:v>601348</c:v>
                </c:pt>
              </c:numCache>
            </c:numRef>
          </c:val>
          <c:extLst>
            <c:ext xmlns:c16="http://schemas.microsoft.com/office/drawing/2014/chart" uri="{C3380CC4-5D6E-409C-BE32-E72D297353CC}">
              <c16:uniqueId val="{00000000-4AE9-4090-BA5E-44AFD3A5FC84}"/>
            </c:ext>
          </c:extLst>
        </c:ser>
        <c:ser>
          <c:idx val="1"/>
          <c:order val="1"/>
          <c:tx>
            <c:strRef>
              <c:f>Лист1!$C$1</c:f>
              <c:strCache>
                <c:ptCount val="1"/>
                <c:pt idx="0">
                  <c:v>2022</c:v>
                </c:pt>
              </c:strCache>
            </c:strRef>
          </c:tx>
          <c:spPr>
            <a:solidFill>
              <a:schemeClr val="accent5">
                <a:lumMod val="60000"/>
                <a:lumOff val="40000"/>
              </a:schemeClr>
            </a:solidFill>
            <a:ln>
              <a:noFill/>
            </a:ln>
            <a:effectLst/>
          </c:spPr>
          <c:invertIfNegative val="0"/>
          <c:dPt>
            <c:idx val="0"/>
            <c:invertIfNegative val="0"/>
            <c:bubble3D val="0"/>
            <c:spPr>
              <a:solidFill>
                <a:schemeClr val="accent5">
                  <a:lumMod val="60000"/>
                  <a:lumOff val="40000"/>
                  <a:alpha val="80000"/>
                </a:schemeClr>
              </a:solidFill>
              <a:ln>
                <a:noFill/>
              </a:ln>
              <a:effectLst/>
            </c:spPr>
            <c:extLst>
              <c:ext xmlns:c16="http://schemas.microsoft.com/office/drawing/2014/chart" uri="{C3380CC4-5D6E-409C-BE32-E72D297353CC}">
                <c16:uniqueId val="{00000002-4AE9-4090-BA5E-44AFD3A5FC84}"/>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Кредиторська заборгованість, поточні забезпечення та інші поточні зобов'язання</c:v>
                </c:pt>
              </c:strCache>
            </c:strRef>
          </c:cat>
          <c:val>
            <c:numRef>
              <c:f>Лист1!$C$2</c:f>
              <c:numCache>
                <c:formatCode>#,##0</c:formatCode>
                <c:ptCount val="1"/>
                <c:pt idx="0">
                  <c:v>424833</c:v>
                </c:pt>
              </c:numCache>
            </c:numRef>
          </c:val>
          <c:extLst>
            <c:ext xmlns:c16="http://schemas.microsoft.com/office/drawing/2014/chart" uri="{C3380CC4-5D6E-409C-BE32-E72D297353CC}">
              <c16:uniqueId val="{00000003-4AE9-4090-BA5E-44AFD3A5FC84}"/>
            </c:ext>
          </c:extLst>
        </c:ser>
        <c:dLbls>
          <c:showLegendKey val="0"/>
          <c:showVal val="0"/>
          <c:showCatName val="0"/>
          <c:showSerName val="0"/>
          <c:showPercent val="0"/>
          <c:showBubbleSize val="0"/>
        </c:dLbls>
        <c:gapWidth val="219"/>
        <c:overlap val="-27"/>
        <c:axId val="35412992"/>
        <c:axId val="101848704"/>
      </c:barChart>
      <c:catAx>
        <c:axId val="3541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crossAx val="101848704"/>
        <c:crosses val="autoZero"/>
        <c:auto val="1"/>
        <c:lblAlgn val="ctr"/>
        <c:lblOffset val="100"/>
        <c:noMultiLvlLbl val="0"/>
      </c:catAx>
      <c:valAx>
        <c:axId val="101848704"/>
        <c:scaling>
          <c:orientation val="minMax"/>
          <c:min val="70"/>
        </c:scaling>
        <c:delete val="1"/>
        <c:axPos val="l"/>
        <c:numFmt formatCode="#,##0" sourceLinked="1"/>
        <c:majorTickMark val="none"/>
        <c:minorTickMark val="none"/>
        <c:tickLblPos val="nextTo"/>
        <c:crossAx val="35412992"/>
        <c:crosses val="autoZero"/>
        <c:crossBetween val="between"/>
      </c:valAx>
      <c:spPr>
        <a:noFill/>
        <a:ln>
          <a:noFill/>
        </a:ln>
        <a:effectLst/>
      </c:spPr>
    </c:plotArea>
    <c:legend>
      <c:legendPos val="b"/>
      <c:layout>
        <c:manualLayout>
          <c:xMode val="edge"/>
          <c:yMode val="edge"/>
          <c:x val="0.34525276708739688"/>
          <c:y val="0.9068256397613369"/>
          <c:w val="0.27207925099355895"/>
          <c:h val="9.317436023866305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legend>
    <c:plotVisOnly val="1"/>
    <c:dispBlanksAs val="gap"/>
    <c:showDLblsOverMax val="0"/>
  </c:chart>
  <c:spPr>
    <a:noFill/>
    <a:ln>
      <a:noFill/>
    </a:ln>
    <a:effectLst/>
  </c:spPr>
  <c:txPr>
    <a:bodyPr/>
    <a:lstStyle/>
    <a:p>
      <a:pPr>
        <a:defRPr sz="1000" b="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uk-UA"/>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Verdana" panose="020B0604030504040204" pitchFamily="34" charset="0"/>
                <a:ea typeface="Verdana" panose="020B0604030504040204" pitchFamily="34" charset="0"/>
                <a:cs typeface="+mn-cs"/>
              </a:defRPr>
            </a:pPr>
            <a:r>
              <a:rPr lang="uk-UA"/>
              <a:t>Зміна доходів підприємства, </a:t>
            </a:r>
            <a:r>
              <a:rPr lang="ru-RU"/>
              <a:t>тис. грн.</a:t>
            </a:r>
            <a:endParaRPr lang="uk-UA"/>
          </a:p>
        </c:rich>
      </c:tx>
      <c:layout>
        <c:manualLayout>
          <c:xMode val="edge"/>
          <c:yMode val="edge"/>
          <c:x val="0.296431352019773"/>
          <c:y val="8.46751512878866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Verdana" panose="020B0604030504040204" pitchFamily="34" charset="0"/>
              <a:ea typeface="Verdana" panose="020B0604030504040204" pitchFamily="34" charset="0"/>
              <a:cs typeface="+mn-cs"/>
            </a:defRPr>
          </a:pPr>
          <a:endParaRPr lang="uk-UA"/>
        </a:p>
      </c:txPr>
    </c:title>
    <c:autoTitleDeleted val="0"/>
    <c:view3D>
      <c:rotX val="15"/>
      <c:rotY val="20"/>
      <c:rAngAx val="0"/>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stacked"/>
        <c:varyColors val="0"/>
        <c:ser>
          <c:idx val="0"/>
          <c:order val="0"/>
          <c:tx>
            <c:strRef>
              <c:f>ЄБ!$B$48</c:f>
              <c:strCache>
                <c:ptCount val="1"/>
                <c:pt idx="0">
                  <c:v>Дохід від орендних послуг</c:v>
                </c:pt>
              </c:strCache>
            </c:strRef>
          </c:tx>
          <c:spPr>
            <a:solidFill>
              <a:schemeClr val="accent1"/>
            </a:solidFill>
            <a:ln>
              <a:noFill/>
            </a:ln>
            <a:effectLst/>
            <a:sp3d/>
          </c:spPr>
          <c:invertIfNegative val="0"/>
          <c:dPt>
            <c:idx val="0"/>
            <c:invertIfNegative val="0"/>
            <c:bubble3D val="0"/>
            <c:spPr>
              <a:solidFill>
                <a:schemeClr val="accent5">
                  <a:lumMod val="75000"/>
                  <a:alpha val="80000"/>
                </a:schemeClr>
              </a:solidFill>
              <a:ln>
                <a:noFill/>
              </a:ln>
              <a:effectLst/>
              <a:sp3d/>
            </c:spPr>
            <c:extLst>
              <c:ext xmlns:c16="http://schemas.microsoft.com/office/drawing/2014/chart" uri="{C3380CC4-5D6E-409C-BE32-E72D297353CC}">
                <c16:uniqueId val="{00000002-963C-481E-8356-01646CBD2025}"/>
              </c:ext>
            </c:extLst>
          </c:dPt>
          <c:dPt>
            <c:idx val="1"/>
            <c:invertIfNegative val="0"/>
            <c:bubble3D val="0"/>
            <c:spPr>
              <a:solidFill>
                <a:schemeClr val="accent5">
                  <a:lumMod val="75000"/>
                  <a:alpha val="80000"/>
                </a:schemeClr>
              </a:solidFill>
              <a:ln>
                <a:noFill/>
              </a:ln>
              <a:effectLst/>
              <a:sp3d/>
            </c:spPr>
            <c:extLst>
              <c:ext xmlns:c16="http://schemas.microsoft.com/office/drawing/2014/chart" uri="{C3380CC4-5D6E-409C-BE32-E72D297353CC}">
                <c16:uniqueId val="{00000003-963C-481E-8356-01646CBD2025}"/>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ЄБ!$C$47:$D$47</c:f>
              <c:numCache>
                <c:formatCode>General</c:formatCode>
                <c:ptCount val="2"/>
                <c:pt idx="0">
                  <c:v>2023</c:v>
                </c:pt>
                <c:pt idx="1">
                  <c:v>2022</c:v>
                </c:pt>
              </c:numCache>
            </c:numRef>
          </c:cat>
          <c:val>
            <c:numRef>
              <c:f>ЄБ!$C$48:$D$48</c:f>
              <c:numCache>
                <c:formatCode>#,##0</c:formatCode>
                <c:ptCount val="2"/>
                <c:pt idx="0">
                  <c:v>64592</c:v>
                </c:pt>
                <c:pt idx="1">
                  <c:v>51043</c:v>
                </c:pt>
              </c:numCache>
            </c:numRef>
          </c:val>
          <c:extLst>
            <c:ext xmlns:c16="http://schemas.microsoft.com/office/drawing/2014/chart" uri="{C3380CC4-5D6E-409C-BE32-E72D297353CC}">
              <c16:uniqueId val="{00000000-963C-481E-8356-01646CBD2025}"/>
            </c:ext>
          </c:extLst>
        </c:ser>
        <c:ser>
          <c:idx val="1"/>
          <c:order val="1"/>
          <c:tx>
            <c:strRef>
              <c:f>ЄБ!$B$49</c:f>
              <c:strCache>
                <c:ptCount val="1"/>
                <c:pt idx="0">
                  <c:v>Доходи від зміни вартості активів, які оцінюються за справедливою вартістю</c:v>
                </c:pt>
              </c:strCache>
            </c:strRef>
          </c:tx>
          <c:spPr>
            <a:solidFill>
              <a:schemeClr val="accent5">
                <a:lumMod val="60000"/>
                <a:lumOff val="40000"/>
                <a:alpha val="80000"/>
              </a:schemeClr>
            </a:solidFill>
            <a:ln>
              <a:noFill/>
            </a:ln>
            <a:effectLst/>
            <a:sp3d/>
          </c:spPr>
          <c:invertIfNegative val="0"/>
          <c:dLbls>
            <c:dLbl>
              <c:idx val="0"/>
              <c:layout>
                <c:manualLayout>
                  <c:x val="1.2008844466670733E-2"/>
                  <c:y val="-6.2866489402951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3C-481E-8356-01646CBD2025}"/>
                </c:ext>
              </c:extLst>
            </c:dLbl>
            <c:dLbl>
              <c:idx val="1"/>
              <c:layout>
                <c:manualLayout>
                  <c:x val="2.1015477816673879E-2"/>
                  <c:y val="-6.91905339504330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3C-481E-8356-01646CBD2025}"/>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ЄБ!$C$47:$D$47</c:f>
              <c:numCache>
                <c:formatCode>General</c:formatCode>
                <c:ptCount val="2"/>
                <c:pt idx="0">
                  <c:v>2023</c:v>
                </c:pt>
                <c:pt idx="1">
                  <c:v>2022</c:v>
                </c:pt>
              </c:numCache>
            </c:numRef>
          </c:cat>
          <c:val>
            <c:numRef>
              <c:f>ЄБ!$C$49:$D$49</c:f>
              <c:numCache>
                <c:formatCode>#,##0</c:formatCode>
                <c:ptCount val="2"/>
                <c:pt idx="0">
                  <c:v>51</c:v>
                </c:pt>
                <c:pt idx="1">
                  <c:v>0</c:v>
                </c:pt>
              </c:numCache>
            </c:numRef>
          </c:val>
          <c:extLst>
            <c:ext xmlns:c16="http://schemas.microsoft.com/office/drawing/2014/chart" uri="{C3380CC4-5D6E-409C-BE32-E72D297353CC}">
              <c16:uniqueId val="{00000001-963C-481E-8356-01646CBD2025}"/>
            </c:ext>
          </c:extLst>
        </c:ser>
        <c:dLbls>
          <c:showLegendKey val="0"/>
          <c:showVal val="0"/>
          <c:showCatName val="0"/>
          <c:showSerName val="0"/>
          <c:showPercent val="0"/>
          <c:showBubbleSize val="0"/>
        </c:dLbls>
        <c:gapWidth val="219"/>
        <c:shape val="box"/>
        <c:axId val="-916762336"/>
        <c:axId val="-916770496"/>
        <c:axId val="0"/>
      </c:bar3DChart>
      <c:catAx>
        <c:axId val="-91676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crossAx val="-916770496"/>
        <c:crosses val="autoZero"/>
        <c:auto val="1"/>
        <c:lblAlgn val="ctr"/>
        <c:lblOffset val="100"/>
        <c:noMultiLvlLbl val="0"/>
      </c:catAx>
      <c:valAx>
        <c:axId val="-916770496"/>
        <c:scaling>
          <c:orientation val="minMax"/>
          <c:max val="80000"/>
          <c:min val="0"/>
        </c:scaling>
        <c:delete val="1"/>
        <c:axPos val="l"/>
        <c:numFmt formatCode="#,##0" sourceLinked="1"/>
        <c:majorTickMark val="none"/>
        <c:minorTickMark val="none"/>
        <c:tickLblPos val="nextTo"/>
        <c:crossAx val="-916762336"/>
        <c:crosses val="autoZero"/>
        <c:crossBetween val="between"/>
        <c:majorUnit val="30000"/>
      </c:valAx>
      <c:spPr>
        <a:noFill/>
        <a:ln>
          <a:noFill/>
        </a:ln>
        <a:effectLst/>
      </c:spPr>
    </c:plotArea>
    <c:legend>
      <c:legendPos val="b"/>
      <c:layout>
        <c:manualLayout>
          <c:xMode val="edge"/>
          <c:yMode val="edge"/>
          <c:x val="0.12601922998958329"/>
          <c:y val="0.86749980060050857"/>
          <c:w val="0.49877789914012655"/>
          <c:h val="0.1325001993994915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mn-cs"/>
            </a:defRPr>
          </a:pPr>
          <a:endParaRPr lang="uk-UA"/>
        </a:p>
      </c:txPr>
    </c:legend>
    <c:plotVisOnly val="1"/>
    <c:dispBlanksAs val="gap"/>
    <c:showDLblsOverMax val="0"/>
  </c:chart>
  <c:spPr>
    <a:noFill/>
    <a:ln>
      <a:noFill/>
    </a:ln>
    <a:effectLst/>
  </c:spPr>
  <c:txPr>
    <a:bodyPr/>
    <a:lstStyle/>
    <a:p>
      <a:pPr>
        <a:defRPr>
          <a:solidFill>
            <a:schemeClr val="tx1"/>
          </a:solidFill>
          <a:latin typeface="Verdana" panose="020B0604030504040204" pitchFamily="34" charset="0"/>
          <a:ea typeface="Verdana" panose="020B0604030504040204" pitchFamily="34" charset="0"/>
        </a:defRPr>
      </a:pPr>
      <a:endParaRPr lang="uk-UA"/>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36C7B-4EBC-4030-AE32-DEF5A93DBC0D}" type="doc">
      <dgm:prSet loTypeId="urn:microsoft.com/office/officeart/2005/8/layout/vList6" loCatId="process" qsTypeId="urn:microsoft.com/office/officeart/2005/8/quickstyle/simple1" qsCatId="simple" csTypeId="urn:microsoft.com/office/officeart/2005/8/colors/accent1_2" csCatId="accent1" phldr="1"/>
      <dgm:spPr/>
    </dgm:pt>
    <dgm:pt modelId="{47849284-8502-4C38-93EB-987B131005C7}">
      <dgm:prSet phldrT="[Текст]" custT="1"/>
      <dgm:spPr>
        <a:solidFill>
          <a:schemeClr val="accent5">
            <a:lumMod val="60000"/>
            <a:lumOff val="40000"/>
          </a:schemeClr>
        </a:solidFill>
        <a:ln>
          <a:solidFill>
            <a:srgbClr val="385779"/>
          </a:solidFill>
        </a:ln>
      </dgm:spPr>
      <dgm:t>
        <a:bodyPr/>
        <a:lstStyle/>
        <a:p>
          <a:pPr>
            <a:lnSpc>
              <a:spcPct val="100000"/>
            </a:lnSpc>
          </a:pPr>
          <a:r>
            <a:rPr lang="uk-UA" sz="1800" b="1" spc="-10" dirty="0">
              <a:solidFill>
                <a:schemeClr val="tx2">
                  <a:lumMod val="50000"/>
                </a:schemeClr>
              </a:solidFill>
              <a:latin typeface="Verdana"/>
              <a:cs typeface="Verdana"/>
            </a:rPr>
            <a:t>2018</a:t>
          </a:r>
          <a:endParaRPr lang="ru-RU" sz="1800" b="1" dirty="0">
            <a:solidFill>
              <a:schemeClr val="tx2">
                <a:lumMod val="50000"/>
              </a:schemeClr>
            </a:solidFill>
          </a:endParaRPr>
        </a:p>
      </dgm:t>
    </dgm:pt>
    <dgm:pt modelId="{F5DFA124-649D-48F1-BE04-EDBAC3A07BB2}" type="sibTrans" cxnId="{3446D659-8E40-41C8-8C7E-265FB601164F}">
      <dgm:prSet/>
      <dgm:spPr/>
      <dgm:t>
        <a:bodyPr/>
        <a:lstStyle/>
        <a:p>
          <a:endParaRPr lang="ru-RU"/>
        </a:p>
      </dgm:t>
    </dgm:pt>
    <dgm:pt modelId="{D153574A-846C-4649-9D3E-F1CA2A215221}" type="parTrans" cxnId="{3446D659-8E40-41C8-8C7E-265FB601164F}">
      <dgm:prSet/>
      <dgm:spPr/>
      <dgm:t>
        <a:bodyPr/>
        <a:lstStyle/>
        <a:p>
          <a:endParaRPr lang="ru-RU"/>
        </a:p>
      </dgm:t>
    </dgm:pt>
    <dgm:pt modelId="{07CD6602-6DC4-4D85-BF1E-EA609387A971}">
      <dgm:prSet phldrT="[Текст]" custT="1"/>
      <dgm:spPr>
        <a:solidFill>
          <a:schemeClr val="accent5">
            <a:lumMod val="60000"/>
            <a:lumOff val="40000"/>
          </a:schemeClr>
        </a:solidFill>
        <a:ln>
          <a:solidFill>
            <a:srgbClr val="385779"/>
          </a:solidFill>
        </a:ln>
      </dgm:spPr>
      <dgm:t>
        <a:bodyPr/>
        <a:lstStyle/>
        <a:p>
          <a:r>
            <a:rPr lang="uk-UA" sz="1800" b="1" spc="-10" noProof="0" dirty="0">
              <a:solidFill>
                <a:schemeClr val="tx2">
                  <a:lumMod val="50000"/>
                </a:schemeClr>
              </a:solidFill>
              <a:latin typeface="Verdana"/>
              <a:cs typeface="Verdana"/>
            </a:rPr>
            <a:t>2022</a:t>
          </a:r>
          <a:endParaRPr lang="uk-UA" sz="1800" b="1" noProof="0" dirty="0">
            <a:solidFill>
              <a:schemeClr val="tx2">
                <a:lumMod val="50000"/>
              </a:schemeClr>
            </a:solidFill>
          </a:endParaRPr>
        </a:p>
      </dgm:t>
    </dgm:pt>
    <dgm:pt modelId="{66C96670-BAA7-4D41-AB8E-002BBAC7F1EA}" type="sibTrans" cxnId="{0770874B-68AC-4FF9-8D94-82701C06B827}">
      <dgm:prSet/>
      <dgm:spPr/>
      <dgm:t>
        <a:bodyPr/>
        <a:lstStyle/>
        <a:p>
          <a:endParaRPr lang="ru-RU"/>
        </a:p>
      </dgm:t>
    </dgm:pt>
    <dgm:pt modelId="{402610B4-8878-4B25-B29F-25DBF5111D1A}" type="parTrans" cxnId="{0770874B-68AC-4FF9-8D94-82701C06B827}">
      <dgm:prSet/>
      <dgm:spPr/>
      <dgm:t>
        <a:bodyPr/>
        <a:lstStyle/>
        <a:p>
          <a:endParaRPr lang="ru-RU"/>
        </a:p>
      </dgm:t>
    </dgm:pt>
    <dgm:pt modelId="{98CB7C57-3B4C-42D4-8C2D-6BD97354DF70}" type="pres">
      <dgm:prSet presAssocID="{C4136C7B-4EBC-4030-AE32-DEF5A93DBC0D}" presName="Name0" presStyleCnt="0">
        <dgm:presLayoutVars>
          <dgm:dir/>
          <dgm:animLvl val="lvl"/>
          <dgm:resizeHandles/>
        </dgm:presLayoutVars>
      </dgm:prSet>
      <dgm:spPr/>
    </dgm:pt>
    <dgm:pt modelId="{75734210-52C9-4128-8A6E-4F7BCCB394AF}" type="pres">
      <dgm:prSet presAssocID="{47849284-8502-4C38-93EB-987B131005C7}" presName="linNode" presStyleCnt="0"/>
      <dgm:spPr/>
    </dgm:pt>
    <dgm:pt modelId="{49444968-88A8-4023-95BC-33D1E8A1D22B}" type="pres">
      <dgm:prSet presAssocID="{47849284-8502-4C38-93EB-987B131005C7}" presName="parentShp" presStyleLbl="node1" presStyleIdx="0" presStyleCnt="2">
        <dgm:presLayoutVars>
          <dgm:bulletEnabled val="1"/>
        </dgm:presLayoutVars>
      </dgm:prSet>
      <dgm:spPr/>
    </dgm:pt>
    <dgm:pt modelId="{6D009E58-A498-4C72-825D-4BD39BA6A475}" type="pres">
      <dgm:prSet presAssocID="{47849284-8502-4C38-93EB-987B131005C7}" presName="childShp" presStyleLbl="bgAccFollowNode1" presStyleIdx="0" presStyleCnt="2">
        <dgm:presLayoutVars>
          <dgm:bulletEnabled val="1"/>
        </dgm:presLayoutVars>
      </dgm:prSet>
      <dgm:spPr>
        <a:ln>
          <a:solidFill>
            <a:srgbClr val="385779">
              <a:alpha val="90000"/>
            </a:srgbClr>
          </a:solidFill>
        </a:ln>
      </dgm:spPr>
    </dgm:pt>
    <dgm:pt modelId="{AD022BCE-B541-4CF8-85D2-9D5BDF3BEBE2}" type="pres">
      <dgm:prSet presAssocID="{F5DFA124-649D-48F1-BE04-EDBAC3A07BB2}" presName="spacing" presStyleCnt="0"/>
      <dgm:spPr/>
    </dgm:pt>
    <dgm:pt modelId="{A6B42CE1-EA7B-4955-B48D-5430684DC8DD}" type="pres">
      <dgm:prSet presAssocID="{07CD6602-6DC4-4D85-BF1E-EA609387A971}" presName="linNode" presStyleCnt="0"/>
      <dgm:spPr/>
    </dgm:pt>
    <dgm:pt modelId="{E0BEC658-730C-44A6-A6BA-273B590F3B2F}" type="pres">
      <dgm:prSet presAssocID="{07CD6602-6DC4-4D85-BF1E-EA609387A971}" presName="parentShp" presStyleLbl="node1" presStyleIdx="1" presStyleCnt="2">
        <dgm:presLayoutVars>
          <dgm:bulletEnabled val="1"/>
        </dgm:presLayoutVars>
      </dgm:prSet>
      <dgm:spPr/>
    </dgm:pt>
    <dgm:pt modelId="{21C3F89D-82CA-4724-9125-3A8B7A5FF69D}" type="pres">
      <dgm:prSet presAssocID="{07CD6602-6DC4-4D85-BF1E-EA609387A971}" presName="childShp" presStyleLbl="bgAccFollowNode1" presStyleIdx="1" presStyleCnt="2">
        <dgm:presLayoutVars>
          <dgm:bulletEnabled val="1"/>
        </dgm:presLayoutVars>
      </dgm:prSet>
      <dgm:spPr>
        <a:ln>
          <a:solidFill>
            <a:srgbClr val="385779">
              <a:alpha val="90000"/>
            </a:srgbClr>
          </a:solidFill>
        </a:ln>
      </dgm:spPr>
    </dgm:pt>
  </dgm:ptLst>
  <dgm:cxnLst>
    <dgm:cxn modelId="{796B9165-5840-4334-909B-8140B79864EF}" type="presOf" srcId="{07CD6602-6DC4-4D85-BF1E-EA609387A971}" destId="{E0BEC658-730C-44A6-A6BA-273B590F3B2F}" srcOrd="0" destOrd="0" presId="urn:microsoft.com/office/officeart/2005/8/layout/vList6"/>
    <dgm:cxn modelId="{0770874B-68AC-4FF9-8D94-82701C06B827}" srcId="{C4136C7B-4EBC-4030-AE32-DEF5A93DBC0D}" destId="{07CD6602-6DC4-4D85-BF1E-EA609387A971}" srcOrd="1" destOrd="0" parTransId="{402610B4-8878-4B25-B29F-25DBF5111D1A}" sibTransId="{66C96670-BAA7-4D41-AB8E-002BBAC7F1EA}"/>
    <dgm:cxn modelId="{D2F18772-D983-4651-AAB1-5F26C8197F17}" type="presOf" srcId="{C4136C7B-4EBC-4030-AE32-DEF5A93DBC0D}" destId="{98CB7C57-3B4C-42D4-8C2D-6BD97354DF70}" srcOrd="0" destOrd="0" presId="urn:microsoft.com/office/officeart/2005/8/layout/vList6"/>
    <dgm:cxn modelId="{3446D659-8E40-41C8-8C7E-265FB601164F}" srcId="{C4136C7B-4EBC-4030-AE32-DEF5A93DBC0D}" destId="{47849284-8502-4C38-93EB-987B131005C7}" srcOrd="0" destOrd="0" parTransId="{D153574A-846C-4649-9D3E-F1CA2A215221}" sibTransId="{F5DFA124-649D-48F1-BE04-EDBAC3A07BB2}"/>
    <dgm:cxn modelId="{0062219D-BF33-4365-8143-CC48F2F41270}" type="presOf" srcId="{47849284-8502-4C38-93EB-987B131005C7}" destId="{49444968-88A8-4023-95BC-33D1E8A1D22B}" srcOrd="0" destOrd="0" presId="urn:microsoft.com/office/officeart/2005/8/layout/vList6"/>
    <dgm:cxn modelId="{A07B502A-F204-43D3-B508-D431ABB37F1D}" type="presParOf" srcId="{98CB7C57-3B4C-42D4-8C2D-6BD97354DF70}" destId="{75734210-52C9-4128-8A6E-4F7BCCB394AF}" srcOrd="0" destOrd="0" presId="urn:microsoft.com/office/officeart/2005/8/layout/vList6"/>
    <dgm:cxn modelId="{442082D3-B238-4D68-9EBA-2B2AEA423287}" type="presParOf" srcId="{75734210-52C9-4128-8A6E-4F7BCCB394AF}" destId="{49444968-88A8-4023-95BC-33D1E8A1D22B}" srcOrd="0" destOrd="0" presId="urn:microsoft.com/office/officeart/2005/8/layout/vList6"/>
    <dgm:cxn modelId="{A38D3C6C-CF52-4841-B87B-B6C33CC0B726}" type="presParOf" srcId="{75734210-52C9-4128-8A6E-4F7BCCB394AF}" destId="{6D009E58-A498-4C72-825D-4BD39BA6A475}" srcOrd="1" destOrd="0" presId="urn:microsoft.com/office/officeart/2005/8/layout/vList6"/>
    <dgm:cxn modelId="{9C6CC608-E4AF-4DA8-A048-763B2E97DA97}" type="presParOf" srcId="{98CB7C57-3B4C-42D4-8C2D-6BD97354DF70}" destId="{AD022BCE-B541-4CF8-85D2-9D5BDF3BEBE2}" srcOrd="1" destOrd="0" presId="urn:microsoft.com/office/officeart/2005/8/layout/vList6"/>
    <dgm:cxn modelId="{9A553609-45DE-435B-9EE6-E018F0B929AE}" type="presParOf" srcId="{98CB7C57-3B4C-42D4-8C2D-6BD97354DF70}" destId="{A6B42CE1-EA7B-4955-B48D-5430684DC8DD}" srcOrd="2" destOrd="0" presId="urn:microsoft.com/office/officeart/2005/8/layout/vList6"/>
    <dgm:cxn modelId="{5AE7B01F-0F60-478C-87D5-0BE9400816F4}" type="presParOf" srcId="{A6B42CE1-EA7B-4955-B48D-5430684DC8DD}" destId="{E0BEC658-730C-44A6-A6BA-273B590F3B2F}" srcOrd="0" destOrd="0" presId="urn:microsoft.com/office/officeart/2005/8/layout/vList6"/>
    <dgm:cxn modelId="{938A05EC-E0BE-4818-B6C1-1D68946619EC}" type="presParOf" srcId="{A6B42CE1-EA7B-4955-B48D-5430684DC8DD}" destId="{21C3F89D-82CA-4724-9125-3A8B7A5FF69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09E58-A498-4C72-825D-4BD39BA6A475}">
      <dsp:nvSpPr>
        <dsp:cNvPr id="0" name=""/>
        <dsp:cNvSpPr/>
      </dsp:nvSpPr>
      <dsp:spPr>
        <a:xfrm>
          <a:off x="1237979" y="404"/>
          <a:ext cx="1856969" cy="157782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rgbClr val="385779">
              <a:alpha val="90000"/>
            </a:srgbClr>
          </a:solidFill>
          <a:prstDash val="solid"/>
          <a:miter lim="800000"/>
        </a:ln>
        <a:effectLst/>
      </dsp:spPr>
      <dsp:style>
        <a:lnRef idx="2">
          <a:scrgbClr r="0" g="0" b="0"/>
        </a:lnRef>
        <a:fillRef idx="1">
          <a:scrgbClr r="0" g="0" b="0"/>
        </a:fillRef>
        <a:effectRef idx="0">
          <a:scrgbClr r="0" g="0" b="0"/>
        </a:effectRef>
        <a:fontRef idx="minor"/>
      </dsp:style>
    </dsp:sp>
    <dsp:sp modelId="{49444968-88A8-4023-95BC-33D1E8A1D22B}">
      <dsp:nvSpPr>
        <dsp:cNvPr id="0" name=""/>
        <dsp:cNvSpPr/>
      </dsp:nvSpPr>
      <dsp:spPr>
        <a:xfrm>
          <a:off x="0" y="404"/>
          <a:ext cx="1237979" cy="1577820"/>
        </a:xfrm>
        <a:prstGeom prst="roundRect">
          <a:avLst/>
        </a:prstGeom>
        <a:solidFill>
          <a:schemeClr val="accent5">
            <a:lumMod val="60000"/>
            <a:lumOff val="40000"/>
          </a:schemeClr>
        </a:solidFill>
        <a:ln w="12700" cap="flat" cmpd="sng" algn="ctr">
          <a:solidFill>
            <a:srgbClr val="3857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uk-UA" sz="1800" b="1" kern="1200" spc="-10" dirty="0">
              <a:solidFill>
                <a:schemeClr val="tx2">
                  <a:lumMod val="50000"/>
                </a:schemeClr>
              </a:solidFill>
              <a:latin typeface="Verdana"/>
              <a:cs typeface="Verdana"/>
            </a:rPr>
            <a:t>2018</a:t>
          </a:r>
          <a:endParaRPr lang="ru-RU" sz="1800" b="1" kern="1200" dirty="0">
            <a:solidFill>
              <a:schemeClr val="tx2">
                <a:lumMod val="50000"/>
              </a:schemeClr>
            </a:solidFill>
          </a:endParaRPr>
        </a:p>
      </dsp:txBody>
      <dsp:txXfrm>
        <a:off x="60433" y="60837"/>
        <a:ext cx="1117113" cy="1456954"/>
      </dsp:txXfrm>
    </dsp:sp>
    <dsp:sp modelId="{21C3F89D-82CA-4724-9125-3A8B7A5FF69D}">
      <dsp:nvSpPr>
        <dsp:cNvPr id="0" name=""/>
        <dsp:cNvSpPr/>
      </dsp:nvSpPr>
      <dsp:spPr>
        <a:xfrm>
          <a:off x="1237979" y="1736007"/>
          <a:ext cx="1856969" cy="1577820"/>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rgbClr val="385779">
              <a:alpha val="90000"/>
            </a:srgbClr>
          </a:solidFill>
          <a:prstDash val="solid"/>
          <a:miter lim="800000"/>
        </a:ln>
        <a:effectLst/>
      </dsp:spPr>
      <dsp:style>
        <a:lnRef idx="2">
          <a:scrgbClr r="0" g="0" b="0"/>
        </a:lnRef>
        <a:fillRef idx="1">
          <a:scrgbClr r="0" g="0" b="0"/>
        </a:fillRef>
        <a:effectRef idx="0">
          <a:scrgbClr r="0" g="0" b="0"/>
        </a:effectRef>
        <a:fontRef idx="minor"/>
      </dsp:style>
    </dsp:sp>
    <dsp:sp modelId="{E0BEC658-730C-44A6-A6BA-273B590F3B2F}">
      <dsp:nvSpPr>
        <dsp:cNvPr id="0" name=""/>
        <dsp:cNvSpPr/>
      </dsp:nvSpPr>
      <dsp:spPr>
        <a:xfrm>
          <a:off x="0" y="1736007"/>
          <a:ext cx="1237979" cy="1577820"/>
        </a:xfrm>
        <a:prstGeom prst="roundRect">
          <a:avLst/>
        </a:prstGeom>
        <a:solidFill>
          <a:schemeClr val="accent5">
            <a:lumMod val="60000"/>
            <a:lumOff val="40000"/>
          </a:schemeClr>
        </a:solidFill>
        <a:ln w="12700" cap="flat" cmpd="sng" algn="ctr">
          <a:solidFill>
            <a:srgbClr val="38577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uk-UA" sz="1800" b="1" kern="1200" spc="-10" noProof="0" dirty="0">
              <a:solidFill>
                <a:schemeClr val="tx2">
                  <a:lumMod val="50000"/>
                </a:schemeClr>
              </a:solidFill>
              <a:latin typeface="Verdana"/>
              <a:cs typeface="Verdana"/>
            </a:rPr>
            <a:t>2022</a:t>
          </a:r>
          <a:endParaRPr lang="uk-UA" sz="1800" b="1" kern="1200" noProof="0" dirty="0">
            <a:solidFill>
              <a:schemeClr val="tx2">
                <a:lumMod val="50000"/>
              </a:schemeClr>
            </a:solidFill>
          </a:endParaRPr>
        </a:p>
      </dsp:txBody>
      <dsp:txXfrm>
        <a:off x="60433" y="1796440"/>
        <a:ext cx="1117113" cy="145695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0.40158</cdr:x>
      <cdr:y>0.39221</cdr:y>
    </cdr:from>
    <cdr:to>
      <cdr:x>0.65001</cdr:x>
      <cdr:y>0.60206</cdr:y>
    </cdr:to>
    <cdr:sp macro="" textlink="">
      <cdr:nvSpPr>
        <cdr:cNvPr id="2" name="TextBox 36"/>
        <cdr:cNvSpPr txBox="1"/>
      </cdr:nvSpPr>
      <cdr:spPr>
        <a:xfrm xmlns:a="http://schemas.openxmlformats.org/drawingml/2006/main">
          <a:off x="1590263" y="1553152"/>
          <a:ext cx="983783" cy="83099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uk-UA" sz="25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28,7</a:t>
          </a:r>
          <a:r>
            <a:rPr lang="uk-UA" sz="32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 </a:t>
          </a:r>
          <a:r>
            <a:rPr lang="uk-UA" sz="1600" b="1" i="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тис.м</a:t>
          </a:r>
          <a:r>
            <a:rPr lang="uk-UA" sz="1600" b="1" i="1" baseline="30000"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a:t>
          </a:r>
          <a:endParaRPr lang="uk-UA" sz="16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0.58895</cdr:x>
      <cdr:y>0.15714</cdr:y>
    </cdr:from>
    <cdr:to>
      <cdr:x>0.83738</cdr:x>
      <cdr:y>0.36698</cdr:y>
    </cdr:to>
    <cdr:sp macro="" textlink="">
      <cdr:nvSpPr>
        <cdr:cNvPr id="3" name="TextBox 37"/>
        <cdr:cNvSpPr txBox="1"/>
      </cdr:nvSpPr>
      <cdr:spPr>
        <a:xfrm xmlns:a="http://schemas.openxmlformats.org/drawingml/2006/main">
          <a:off x="2332237" y="622261"/>
          <a:ext cx="983783" cy="83096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uk-UA" sz="24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24,3</a:t>
          </a:r>
          <a:r>
            <a:rPr lang="uk-UA" sz="32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 </a:t>
          </a:r>
          <a:r>
            <a:rPr lang="uk-UA" sz="1600" b="1" i="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тис.м</a:t>
          </a:r>
          <a:r>
            <a:rPr lang="uk-UA" sz="1600" b="1" i="1" baseline="30000"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a:t>
          </a:r>
          <a:endParaRPr lang="uk-UA" sz="16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0.60814</cdr:x>
      <cdr:y>0.55125</cdr:y>
    </cdr:from>
    <cdr:to>
      <cdr:x>0.85657</cdr:x>
      <cdr:y>0.7611</cdr:y>
    </cdr:to>
    <cdr:sp macro="" textlink="">
      <cdr:nvSpPr>
        <cdr:cNvPr id="4" name="TextBox 38"/>
        <cdr:cNvSpPr txBox="1"/>
      </cdr:nvSpPr>
      <cdr:spPr>
        <a:xfrm xmlns:a="http://schemas.openxmlformats.org/drawingml/2006/main">
          <a:off x="2408230" y="2182953"/>
          <a:ext cx="983782" cy="831006"/>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uk-UA" sz="32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 </a:t>
          </a:r>
          <a:r>
            <a:rPr lang="uk-UA" sz="24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2,4</a:t>
          </a:r>
          <a:r>
            <a:rPr lang="uk-UA" sz="32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 </a:t>
          </a:r>
          <a:r>
            <a:rPr lang="uk-UA" sz="1600" b="1" i="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тис.м</a:t>
          </a:r>
          <a:r>
            <a:rPr lang="uk-UA" sz="1600" b="1" i="1" baseline="30000"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a:t>
          </a:r>
          <a:endParaRPr lang="uk-UA" sz="16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0.16966</cdr:x>
      <cdr:y>0.55125</cdr:y>
    </cdr:from>
    <cdr:to>
      <cdr:x>0.41809</cdr:x>
      <cdr:y>0.7611</cdr:y>
    </cdr:to>
    <cdr:sp macro="" textlink="">
      <cdr:nvSpPr>
        <cdr:cNvPr id="5" name="TextBox 39"/>
        <cdr:cNvSpPr txBox="1"/>
      </cdr:nvSpPr>
      <cdr:spPr>
        <a:xfrm xmlns:a="http://schemas.openxmlformats.org/drawingml/2006/main">
          <a:off x="671836" y="2182957"/>
          <a:ext cx="983783" cy="83099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uk-UA" sz="32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 </a:t>
          </a:r>
          <a:r>
            <a:rPr lang="uk-UA" sz="24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1,6</a:t>
          </a:r>
        </a:p>
        <a:p xmlns:a="http://schemas.openxmlformats.org/drawingml/2006/main">
          <a:r>
            <a:rPr lang="uk-UA" sz="1600" b="1" i="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тис.м</a:t>
          </a:r>
          <a:r>
            <a:rPr lang="uk-UA" sz="1600" b="1" i="1" baseline="30000"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a:t>
          </a:r>
          <a:endParaRPr lang="uk-UA" sz="16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0.19043</cdr:x>
      <cdr:y>0.15926</cdr:y>
    </cdr:from>
    <cdr:to>
      <cdr:x>0.43886</cdr:x>
      <cdr:y>0.3691</cdr:y>
    </cdr:to>
    <cdr:sp macro="" textlink="">
      <cdr:nvSpPr>
        <cdr:cNvPr id="6" name="TextBox 41"/>
        <cdr:cNvSpPr txBox="1"/>
      </cdr:nvSpPr>
      <cdr:spPr>
        <a:xfrm xmlns:a="http://schemas.openxmlformats.org/drawingml/2006/main">
          <a:off x="754100" y="630650"/>
          <a:ext cx="983782" cy="83099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uk-UA" sz="32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 </a:t>
          </a:r>
          <a:r>
            <a:rPr lang="uk-UA" sz="28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0,4</a:t>
          </a:r>
          <a:r>
            <a:rPr lang="uk-UA" sz="32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 </a:t>
          </a:r>
          <a:r>
            <a:rPr lang="uk-UA" sz="1600" b="1" i="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тис.м</a:t>
          </a:r>
          <a:r>
            <a:rPr lang="uk-UA" sz="1600" b="1" i="1" baseline="30000"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rPr>
            <a:t>2</a:t>
          </a:r>
          <a:endParaRPr lang="uk-UA" sz="1600" b="1" dirty="0">
            <a:ln w="10160">
              <a:solidFill>
                <a:srgbClr val="0F2144"/>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BE2DD1C9-4BB6-422A-8F34-C157EA500BD9}" type="datetimeFigureOut">
              <a:rPr lang="en-US" smtClean="0"/>
              <a:t>5/2/2024</a:t>
            </a:fld>
            <a:endParaRPr lang="en-US"/>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D5A997E4-EE34-411C-9FF1-22B934EF5337}" type="slidenum">
              <a:rPr lang="en-US" smtClean="0"/>
              <a:t>‹№›</a:t>
            </a:fld>
            <a:endParaRPr lang="en-US"/>
          </a:p>
        </p:txBody>
      </p:sp>
    </p:spTree>
    <p:extLst>
      <p:ext uri="{BB962C8B-B14F-4D97-AF65-F5344CB8AC3E}">
        <p14:creationId xmlns:p14="http://schemas.microsoft.com/office/powerpoint/2010/main" val="212741131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15B807-64F4-4E3F-8FCE-2F0D88CFDBA9}"/>
              </a:ext>
            </a:extLst>
          </p:cNvPr>
          <p:cNvSpPr>
            <a:spLocks noGrp="1"/>
          </p:cNvSpPr>
          <p:nvPr>
            <p:ph type="ctrTitle"/>
          </p:nvPr>
        </p:nvSpPr>
        <p:spPr>
          <a:xfrm>
            <a:off x="1143000" y="1122363"/>
            <a:ext cx="6858000" cy="2387600"/>
          </a:xfrm>
        </p:spPr>
        <p:txBody>
          <a:bodyPr anchor="b"/>
          <a:lstStyle>
            <a:lvl1pPr algn="ctr">
              <a:defRPr sz="45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C2A0C9F5-DF20-421E-9CDB-73E48D8B5B5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34A9E9C5-B0D0-4172-BD2C-D475ED8EF3D4}"/>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5" name="Місце для нижнього колонтитула 4">
            <a:extLst>
              <a:ext uri="{FF2B5EF4-FFF2-40B4-BE49-F238E27FC236}">
                <a16:creationId xmlns:a16="http://schemas.microsoft.com/office/drawing/2014/main" id="{976EECDB-8644-427B-B6F6-1BF17E26A974}"/>
              </a:ext>
            </a:extLst>
          </p:cNvPr>
          <p:cNvSpPr>
            <a:spLocks noGrp="1"/>
          </p:cNvSpPr>
          <p:nvPr>
            <p:ph type="ftr" sz="quarter" idx="11"/>
          </p:nvPr>
        </p:nvSpPr>
        <p:spPr/>
        <p:txBody>
          <a:bodyPr/>
          <a:lstStyle/>
          <a:p>
            <a:endParaRPr lang="en-US" dirty="0"/>
          </a:p>
        </p:txBody>
      </p:sp>
      <p:sp>
        <p:nvSpPr>
          <p:cNvPr id="6" name="Місце для номера слайда 5">
            <a:extLst>
              <a:ext uri="{FF2B5EF4-FFF2-40B4-BE49-F238E27FC236}">
                <a16:creationId xmlns:a16="http://schemas.microsoft.com/office/drawing/2014/main" id="{68237735-3A51-456A-B485-BE57FD06728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7877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2A430B-959A-4DEF-B7DD-E6DCCD494C4E}"/>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B043B5CE-99B4-4A93-B867-0CE2E246085D}"/>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7A728114-C458-4D52-A4F1-32A812610A0D}"/>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5" name="Місце для нижнього колонтитула 4">
            <a:extLst>
              <a:ext uri="{FF2B5EF4-FFF2-40B4-BE49-F238E27FC236}">
                <a16:creationId xmlns:a16="http://schemas.microsoft.com/office/drawing/2014/main" id="{68F909A5-B82A-457B-B4E5-87C500B2FFE6}"/>
              </a:ext>
            </a:extLst>
          </p:cNvPr>
          <p:cNvSpPr>
            <a:spLocks noGrp="1"/>
          </p:cNvSpPr>
          <p:nvPr>
            <p:ph type="ftr" sz="quarter" idx="11"/>
          </p:nvPr>
        </p:nvSpPr>
        <p:spPr/>
        <p:txBody>
          <a:bodyPr/>
          <a:lstStyle/>
          <a:p>
            <a:endParaRPr lang="en-US" dirty="0"/>
          </a:p>
        </p:txBody>
      </p:sp>
      <p:sp>
        <p:nvSpPr>
          <p:cNvPr id="6" name="Місце для номера слайда 5">
            <a:extLst>
              <a:ext uri="{FF2B5EF4-FFF2-40B4-BE49-F238E27FC236}">
                <a16:creationId xmlns:a16="http://schemas.microsoft.com/office/drawing/2014/main" id="{A8207E07-F130-41DC-A107-E13B3325486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2631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7862CE9E-BA18-4946-B33E-9B251C5DA104}"/>
              </a:ext>
            </a:extLst>
          </p:cNvPr>
          <p:cNvSpPr>
            <a:spLocks noGrp="1"/>
          </p:cNvSpPr>
          <p:nvPr>
            <p:ph type="title" orient="vert"/>
          </p:nvPr>
        </p:nvSpPr>
        <p:spPr>
          <a:xfrm>
            <a:off x="6543675" y="365125"/>
            <a:ext cx="1971675"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40120076-A957-427D-A49B-4F09AA0D3ECA}"/>
              </a:ext>
            </a:extLst>
          </p:cNvPr>
          <p:cNvSpPr>
            <a:spLocks noGrp="1"/>
          </p:cNvSpPr>
          <p:nvPr>
            <p:ph type="body" orient="vert" idx="1"/>
          </p:nvPr>
        </p:nvSpPr>
        <p:spPr>
          <a:xfrm>
            <a:off x="628650" y="365125"/>
            <a:ext cx="5800725"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7884479E-9D3D-4BFF-A41A-0558D7E814A7}"/>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5" name="Місце для нижнього колонтитула 4">
            <a:extLst>
              <a:ext uri="{FF2B5EF4-FFF2-40B4-BE49-F238E27FC236}">
                <a16:creationId xmlns:a16="http://schemas.microsoft.com/office/drawing/2014/main" id="{B96A1CE0-191E-4492-8770-F6F60975DE91}"/>
              </a:ext>
            </a:extLst>
          </p:cNvPr>
          <p:cNvSpPr>
            <a:spLocks noGrp="1"/>
          </p:cNvSpPr>
          <p:nvPr>
            <p:ph type="ftr" sz="quarter" idx="11"/>
          </p:nvPr>
        </p:nvSpPr>
        <p:spPr/>
        <p:txBody>
          <a:bodyPr/>
          <a:lstStyle/>
          <a:p>
            <a:endParaRPr lang="en-US" dirty="0"/>
          </a:p>
        </p:txBody>
      </p:sp>
      <p:sp>
        <p:nvSpPr>
          <p:cNvPr id="6" name="Місце для номера слайда 5">
            <a:extLst>
              <a:ext uri="{FF2B5EF4-FFF2-40B4-BE49-F238E27FC236}">
                <a16:creationId xmlns:a16="http://schemas.microsoft.com/office/drawing/2014/main" id="{C8040E8B-4D36-452C-988C-3CDC83D0CD6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31266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976A96-2AA8-4EB1-B7CC-861C0C403A29}"/>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6A515B52-906C-494C-B30A-84407EF0F334}"/>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56C5F538-D5E2-4F68-9127-6773E42E7D9A}"/>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5" name="Місце для нижнього колонтитула 4">
            <a:extLst>
              <a:ext uri="{FF2B5EF4-FFF2-40B4-BE49-F238E27FC236}">
                <a16:creationId xmlns:a16="http://schemas.microsoft.com/office/drawing/2014/main" id="{AAE263F0-1170-4DF6-920F-D6758001BA7B}"/>
              </a:ext>
            </a:extLst>
          </p:cNvPr>
          <p:cNvSpPr>
            <a:spLocks noGrp="1"/>
          </p:cNvSpPr>
          <p:nvPr>
            <p:ph type="ftr" sz="quarter" idx="11"/>
          </p:nvPr>
        </p:nvSpPr>
        <p:spPr/>
        <p:txBody>
          <a:bodyPr/>
          <a:lstStyle/>
          <a:p>
            <a:endParaRPr lang="en-US" dirty="0"/>
          </a:p>
        </p:txBody>
      </p:sp>
      <p:sp>
        <p:nvSpPr>
          <p:cNvPr id="6" name="Місце для номера слайда 5">
            <a:extLst>
              <a:ext uri="{FF2B5EF4-FFF2-40B4-BE49-F238E27FC236}">
                <a16:creationId xmlns:a16="http://schemas.microsoft.com/office/drawing/2014/main" id="{DFC5158F-68AF-49C0-9FF4-40C5E5EB84A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521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7C8FD9-5F53-482C-ACB0-6A8809B34502}"/>
              </a:ext>
            </a:extLst>
          </p:cNvPr>
          <p:cNvSpPr>
            <a:spLocks noGrp="1"/>
          </p:cNvSpPr>
          <p:nvPr>
            <p:ph type="title"/>
          </p:nvPr>
        </p:nvSpPr>
        <p:spPr>
          <a:xfrm>
            <a:off x="623888" y="1709739"/>
            <a:ext cx="7886700" cy="2852737"/>
          </a:xfrm>
        </p:spPr>
        <p:txBody>
          <a:bodyPr anchor="b"/>
          <a:lstStyle>
            <a:lvl1pPr>
              <a:defRPr sz="45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0E3E2A8D-347B-4371-8E38-C3C21123486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FE03FE1F-68CD-41A8-B932-86BD97DADB1D}"/>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5" name="Місце для нижнього колонтитула 4">
            <a:extLst>
              <a:ext uri="{FF2B5EF4-FFF2-40B4-BE49-F238E27FC236}">
                <a16:creationId xmlns:a16="http://schemas.microsoft.com/office/drawing/2014/main" id="{82AC89E6-F9B0-4837-83B2-B2BDCF3EC912}"/>
              </a:ext>
            </a:extLst>
          </p:cNvPr>
          <p:cNvSpPr>
            <a:spLocks noGrp="1"/>
          </p:cNvSpPr>
          <p:nvPr>
            <p:ph type="ftr" sz="quarter" idx="11"/>
          </p:nvPr>
        </p:nvSpPr>
        <p:spPr/>
        <p:txBody>
          <a:bodyPr/>
          <a:lstStyle/>
          <a:p>
            <a:endParaRPr lang="en-US" dirty="0"/>
          </a:p>
        </p:txBody>
      </p:sp>
      <p:sp>
        <p:nvSpPr>
          <p:cNvPr id="6" name="Місце для номера слайда 5">
            <a:extLst>
              <a:ext uri="{FF2B5EF4-FFF2-40B4-BE49-F238E27FC236}">
                <a16:creationId xmlns:a16="http://schemas.microsoft.com/office/drawing/2014/main" id="{15F9E27F-BC97-4E29-8722-C13B73E63F9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350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4EAD32-AB6F-4D06-8E7A-86B746644533}"/>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FC27C18-BB5A-4EC3-932F-244D5D8DE793}"/>
              </a:ext>
            </a:extLst>
          </p:cNvPr>
          <p:cNvSpPr>
            <a:spLocks noGrp="1"/>
          </p:cNvSpPr>
          <p:nvPr>
            <p:ph sz="half" idx="1"/>
          </p:nvPr>
        </p:nvSpPr>
        <p:spPr>
          <a:xfrm>
            <a:off x="628650" y="1825625"/>
            <a:ext cx="38862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7BE392F9-60B8-4EE2-BD9C-6A8A9D5D502F}"/>
              </a:ext>
            </a:extLst>
          </p:cNvPr>
          <p:cNvSpPr>
            <a:spLocks noGrp="1"/>
          </p:cNvSpPr>
          <p:nvPr>
            <p:ph sz="half" idx="2"/>
          </p:nvPr>
        </p:nvSpPr>
        <p:spPr>
          <a:xfrm>
            <a:off x="4629150" y="1825625"/>
            <a:ext cx="38862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72171F48-7A56-4CEE-AA50-7ADC05AADF70}"/>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6" name="Місце для нижнього колонтитула 5">
            <a:extLst>
              <a:ext uri="{FF2B5EF4-FFF2-40B4-BE49-F238E27FC236}">
                <a16:creationId xmlns:a16="http://schemas.microsoft.com/office/drawing/2014/main" id="{0DB61B94-FFDF-42DD-909F-720030E65FFE}"/>
              </a:ext>
            </a:extLst>
          </p:cNvPr>
          <p:cNvSpPr>
            <a:spLocks noGrp="1"/>
          </p:cNvSpPr>
          <p:nvPr>
            <p:ph type="ftr" sz="quarter" idx="11"/>
          </p:nvPr>
        </p:nvSpPr>
        <p:spPr/>
        <p:txBody>
          <a:bodyPr/>
          <a:lstStyle/>
          <a:p>
            <a:endParaRPr lang="en-US" dirty="0"/>
          </a:p>
        </p:txBody>
      </p:sp>
      <p:sp>
        <p:nvSpPr>
          <p:cNvPr id="7" name="Місце для номера слайда 6">
            <a:extLst>
              <a:ext uri="{FF2B5EF4-FFF2-40B4-BE49-F238E27FC236}">
                <a16:creationId xmlns:a16="http://schemas.microsoft.com/office/drawing/2014/main" id="{F44492F5-D9E1-4B18-A441-189CE4077C5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6613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016AF4-52B3-4C8D-A31B-5DD3321F16C1}"/>
              </a:ext>
            </a:extLst>
          </p:cNvPr>
          <p:cNvSpPr>
            <a:spLocks noGrp="1"/>
          </p:cNvSpPr>
          <p:nvPr>
            <p:ph type="title"/>
          </p:nvPr>
        </p:nvSpPr>
        <p:spPr>
          <a:xfrm>
            <a:off x="629841" y="365126"/>
            <a:ext cx="78867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378A39E4-5A55-4471-8DC9-2A73E54D683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7572F31F-616B-4036-93AB-AD5F9DD678E4}"/>
              </a:ext>
            </a:extLst>
          </p:cNvPr>
          <p:cNvSpPr>
            <a:spLocks noGrp="1"/>
          </p:cNvSpPr>
          <p:nvPr>
            <p:ph sz="half" idx="2"/>
          </p:nvPr>
        </p:nvSpPr>
        <p:spPr>
          <a:xfrm>
            <a:off x="629842" y="2505075"/>
            <a:ext cx="3868340"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DEE61F51-449A-427C-8AC1-5D20ACED132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4D0172C7-B4C7-41B6-8B0D-887DF9ED2D38}"/>
              </a:ext>
            </a:extLst>
          </p:cNvPr>
          <p:cNvSpPr>
            <a:spLocks noGrp="1"/>
          </p:cNvSpPr>
          <p:nvPr>
            <p:ph sz="quarter" idx="4"/>
          </p:nvPr>
        </p:nvSpPr>
        <p:spPr>
          <a:xfrm>
            <a:off x="4629150" y="2505075"/>
            <a:ext cx="3887391"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13903323-EAC6-43C9-9B67-EFDAB1252E72}"/>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8" name="Місце для нижнього колонтитула 7">
            <a:extLst>
              <a:ext uri="{FF2B5EF4-FFF2-40B4-BE49-F238E27FC236}">
                <a16:creationId xmlns:a16="http://schemas.microsoft.com/office/drawing/2014/main" id="{942F10B4-E455-4FE4-BB2D-53191F46B88D}"/>
              </a:ext>
            </a:extLst>
          </p:cNvPr>
          <p:cNvSpPr>
            <a:spLocks noGrp="1"/>
          </p:cNvSpPr>
          <p:nvPr>
            <p:ph type="ftr" sz="quarter" idx="11"/>
          </p:nvPr>
        </p:nvSpPr>
        <p:spPr/>
        <p:txBody>
          <a:bodyPr/>
          <a:lstStyle/>
          <a:p>
            <a:endParaRPr lang="en-US" dirty="0"/>
          </a:p>
        </p:txBody>
      </p:sp>
      <p:sp>
        <p:nvSpPr>
          <p:cNvPr id="9" name="Місце для номера слайда 8">
            <a:extLst>
              <a:ext uri="{FF2B5EF4-FFF2-40B4-BE49-F238E27FC236}">
                <a16:creationId xmlns:a16="http://schemas.microsoft.com/office/drawing/2014/main" id="{99FCD873-4673-4290-8D76-9ADAA96A621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2060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F5152D-1709-4AE6-9C08-252FA9DEDD66}"/>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AC6D9126-1653-41AE-8446-A6CDFDE1C4A4}"/>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4" name="Місце для нижнього колонтитула 3">
            <a:extLst>
              <a:ext uri="{FF2B5EF4-FFF2-40B4-BE49-F238E27FC236}">
                <a16:creationId xmlns:a16="http://schemas.microsoft.com/office/drawing/2014/main" id="{87356268-5687-4F75-8EB9-EEAE6C8AD8CA}"/>
              </a:ext>
            </a:extLst>
          </p:cNvPr>
          <p:cNvSpPr>
            <a:spLocks noGrp="1"/>
          </p:cNvSpPr>
          <p:nvPr>
            <p:ph type="ftr" sz="quarter" idx="11"/>
          </p:nvPr>
        </p:nvSpPr>
        <p:spPr/>
        <p:txBody>
          <a:bodyPr/>
          <a:lstStyle/>
          <a:p>
            <a:endParaRPr lang="en-US" dirty="0"/>
          </a:p>
        </p:txBody>
      </p:sp>
      <p:sp>
        <p:nvSpPr>
          <p:cNvPr id="5" name="Місце для номера слайда 4">
            <a:extLst>
              <a:ext uri="{FF2B5EF4-FFF2-40B4-BE49-F238E27FC236}">
                <a16:creationId xmlns:a16="http://schemas.microsoft.com/office/drawing/2014/main" id="{681E9930-D453-432E-AF5C-3DF9FDFBE43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0157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3F8A8F3F-AB38-49AB-A88D-5528C59735D1}"/>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3" name="Місце для нижнього колонтитула 2">
            <a:extLst>
              <a:ext uri="{FF2B5EF4-FFF2-40B4-BE49-F238E27FC236}">
                <a16:creationId xmlns:a16="http://schemas.microsoft.com/office/drawing/2014/main" id="{E0A0DD49-0800-4A21-8C33-3907BD2B4E70}"/>
              </a:ext>
            </a:extLst>
          </p:cNvPr>
          <p:cNvSpPr>
            <a:spLocks noGrp="1"/>
          </p:cNvSpPr>
          <p:nvPr>
            <p:ph type="ftr" sz="quarter" idx="11"/>
          </p:nvPr>
        </p:nvSpPr>
        <p:spPr/>
        <p:txBody>
          <a:bodyPr/>
          <a:lstStyle/>
          <a:p>
            <a:endParaRPr lang="en-US" dirty="0"/>
          </a:p>
        </p:txBody>
      </p:sp>
      <p:sp>
        <p:nvSpPr>
          <p:cNvPr id="4" name="Місце для номера слайда 3">
            <a:extLst>
              <a:ext uri="{FF2B5EF4-FFF2-40B4-BE49-F238E27FC236}">
                <a16:creationId xmlns:a16="http://schemas.microsoft.com/office/drawing/2014/main" id="{48DE7836-3F6D-4308-B162-7C79BD9A84C1}"/>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941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9DA8AD-B9F1-4DE3-8784-269D907BAEB6}"/>
              </a:ext>
            </a:extLst>
          </p:cNvPr>
          <p:cNvSpPr>
            <a:spLocks noGrp="1"/>
          </p:cNvSpPr>
          <p:nvPr>
            <p:ph type="title"/>
          </p:nvPr>
        </p:nvSpPr>
        <p:spPr>
          <a:xfrm>
            <a:off x="629841" y="457200"/>
            <a:ext cx="2949178" cy="1600200"/>
          </a:xfrm>
        </p:spPr>
        <p:txBody>
          <a:bodyPr anchor="b"/>
          <a:lstStyle>
            <a:lvl1pPr>
              <a:defRPr sz="24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37F82EB8-318F-4E7D-8C12-0E89AF03EC1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94639691-4E87-44E0-8350-2A543B588BD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18380D43-4A6E-4AEF-AFC1-631A47915CD7}"/>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6" name="Місце для нижнього колонтитула 5">
            <a:extLst>
              <a:ext uri="{FF2B5EF4-FFF2-40B4-BE49-F238E27FC236}">
                <a16:creationId xmlns:a16="http://schemas.microsoft.com/office/drawing/2014/main" id="{14EF1C4D-CFD7-450F-8AA8-77EA42A21E2C}"/>
              </a:ext>
            </a:extLst>
          </p:cNvPr>
          <p:cNvSpPr>
            <a:spLocks noGrp="1"/>
          </p:cNvSpPr>
          <p:nvPr>
            <p:ph type="ftr" sz="quarter" idx="11"/>
          </p:nvPr>
        </p:nvSpPr>
        <p:spPr/>
        <p:txBody>
          <a:bodyPr/>
          <a:lstStyle/>
          <a:p>
            <a:endParaRPr lang="en-US" dirty="0"/>
          </a:p>
        </p:txBody>
      </p:sp>
      <p:sp>
        <p:nvSpPr>
          <p:cNvPr id="7" name="Місце для номера слайда 6">
            <a:extLst>
              <a:ext uri="{FF2B5EF4-FFF2-40B4-BE49-F238E27FC236}">
                <a16:creationId xmlns:a16="http://schemas.microsoft.com/office/drawing/2014/main" id="{95CDA63F-8616-43CE-A928-2C23125B12CA}"/>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8852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3FAC8C-F7D5-4A9C-9197-5796B8E571DF}"/>
              </a:ext>
            </a:extLst>
          </p:cNvPr>
          <p:cNvSpPr>
            <a:spLocks noGrp="1"/>
          </p:cNvSpPr>
          <p:nvPr>
            <p:ph type="title"/>
          </p:nvPr>
        </p:nvSpPr>
        <p:spPr>
          <a:xfrm>
            <a:off x="629841" y="457200"/>
            <a:ext cx="2949178" cy="1600200"/>
          </a:xfrm>
        </p:spPr>
        <p:txBody>
          <a:bodyPr anchor="b"/>
          <a:lstStyle>
            <a:lvl1pPr>
              <a:defRPr sz="24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8CE89310-85F4-40D4-8588-8D9EF5698F3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uk-UA"/>
          </a:p>
        </p:txBody>
      </p:sp>
      <p:sp>
        <p:nvSpPr>
          <p:cNvPr id="4" name="Місце для тексту 3">
            <a:extLst>
              <a:ext uri="{FF2B5EF4-FFF2-40B4-BE49-F238E27FC236}">
                <a16:creationId xmlns:a16="http://schemas.microsoft.com/office/drawing/2014/main" id="{34E36779-E01C-431A-9D41-B09529A0FEB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C1D676D0-B7CC-4644-AA8B-E33D391365AE}"/>
              </a:ext>
            </a:extLst>
          </p:cNvPr>
          <p:cNvSpPr>
            <a:spLocks noGrp="1"/>
          </p:cNvSpPr>
          <p:nvPr>
            <p:ph type="dt" sz="half" idx="10"/>
          </p:nvPr>
        </p:nvSpPr>
        <p:spPr/>
        <p:txBody>
          <a:bodyPr/>
          <a:lstStyle/>
          <a:p>
            <a:fld id="{C764DE79-268F-4C1A-8933-263129D2AF90}" type="datetimeFigureOut">
              <a:rPr lang="en-US" smtClean="0"/>
              <a:t>5/2/2024</a:t>
            </a:fld>
            <a:endParaRPr lang="en-US" dirty="0"/>
          </a:p>
        </p:txBody>
      </p:sp>
      <p:sp>
        <p:nvSpPr>
          <p:cNvPr id="6" name="Місце для нижнього колонтитула 5">
            <a:extLst>
              <a:ext uri="{FF2B5EF4-FFF2-40B4-BE49-F238E27FC236}">
                <a16:creationId xmlns:a16="http://schemas.microsoft.com/office/drawing/2014/main" id="{C03D3D64-E4D3-45F3-B269-5E7FA551B95F}"/>
              </a:ext>
            </a:extLst>
          </p:cNvPr>
          <p:cNvSpPr>
            <a:spLocks noGrp="1"/>
          </p:cNvSpPr>
          <p:nvPr>
            <p:ph type="ftr" sz="quarter" idx="11"/>
          </p:nvPr>
        </p:nvSpPr>
        <p:spPr/>
        <p:txBody>
          <a:bodyPr/>
          <a:lstStyle/>
          <a:p>
            <a:endParaRPr lang="en-US" dirty="0"/>
          </a:p>
        </p:txBody>
      </p:sp>
      <p:sp>
        <p:nvSpPr>
          <p:cNvPr id="7" name="Місце для номера слайда 6">
            <a:extLst>
              <a:ext uri="{FF2B5EF4-FFF2-40B4-BE49-F238E27FC236}">
                <a16:creationId xmlns:a16="http://schemas.microsoft.com/office/drawing/2014/main" id="{1F5AE5F6-86D1-4CA8-8828-D0C3B0AA1F5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90450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microsoft.com/office/2007/relationships/hdphoto" Target="../media/hdphoto2.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l="-13000" r="-13000"/>
          </a:stretch>
        </a:blipFill>
        <a:effectLst/>
      </p:bgPr>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8976B3EF-8B27-4378-9490-5593A4322DE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A3526094-DEEB-4E1B-965A-FAFA82753CD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2F3ED8B7-CF35-442D-9ECD-08C4F2A84B4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5/2/2024</a:t>
            </a:fld>
            <a:endParaRPr lang="en-US" dirty="0"/>
          </a:p>
        </p:txBody>
      </p:sp>
      <p:sp>
        <p:nvSpPr>
          <p:cNvPr id="5" name="Місце для нижнього колонтитула 4">
            <a:extLst>
              <a:ext uri="{FF2B5EF4-FFF2-40B4-BE49-F238E27FC236}">
                <a16:creationId xmlns:a16="http://schemas.microsoft.com/office/drawing/2014/main" id="{C36823FE-2121-4945-B7E2-4842BC2006B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Місце для номера слайда 5">
            <a:extLst>
              <a:ext uri="{FF2B5EF4-FFF2-40B4-BE49-F238E27FC236}">
                <a16:creationId xmlns:a16="http://schemas.microsoft.com/office/drawing/2014/main" id="{B15D3F32-78F7-41B0-9650-F5F8BD19E4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
        <p:nvSpPr>
          <p:cNvPr id="7" name="Прямоугольник 10">
            <a:extLst>
              <a:ext uri="{FF2B5EF4-FFF2-40B4-BE49-F238E27FC236}">
                <a16:creationId xmlns:a16="http://schemas.microsoft.com/office/drawing/2014/main" id="{20D033E9-AA3E-4C50-BCF4-1C9037E1D28E}"/>
              </a:ext>
            </a:extLst>
          </p:cNvPr>
          <p:cNvSpPr/>
          <p:nvPr userDrawn="1"/>
        </p:nvSpPr>
        <p:spPr>
          <a:xfrm>
            <a:off x="0" y="0"/>
            <a:ext cx="9144000" cy="6857996"/>
          </a:xfrm>
          <a:prstGeom prst="rect">
            <a:avLst/>
          </a:prstGeom>
          <a:blipFill dpi="0" rotWithShape="1">
            <a:blip r:embed="rId14">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Прямоугольник 7">
            <a:extLst>
              <a:ext uri="{FF2B5EF4-FFF2-40B4-BE49-F238E27FC236}">
                <a16:creationId xmlns:a16="http://schemas.microsoft.com/office/drawing/2014/main" id="{5602B4E7-D772-4DDC-B96A-E8BCBCD4B74C}"/>
              </a:ext>
            </a:extLst>
          </p:cNvPr>
          <p:cNvSpPr/>
          <p:nvPr userDrawn="1"/>
        </p:nvSpPr>
        <p:spPr>
          <a:xfrm>
            <a:off x="0" y="6180082"/>
            <a:ext cx="9144000" cy="677918"/>
          </a:xfrm>
          <a:prstGeom prst="rect">
            <a:avLst/>
          </a:prstGeom>
          <a:solidFill>
            <a:srgbClr val="FFFFFF"/>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1800" dirty="0"/>
          </a:p>
          <a:p>
            <a:pPr algn="ctr"/>
            <a:endParaRPr lang="uk-UA" sz="1800" dirty="0"/>
          </a:p>
        </p:txBody>
      </p:sp>
      <p:pic>
        <p:nvPicPr>
          <p:cNvPr id="9" name="Рисунок 8">
            <a:extLst>
              <a:ext uri="{FF2B5EF4-FFF2-40B4-BE49-F238E27FC236}">
                <a16:creationId xmlns:a16="http://schemas.microsoft.com/office/drawing/2014/main" id="{39A55261-890E-437E-9F08-E4C90BF88FF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20000" b="12222"/>
          <a:stretch/>
        </p:blipFill>
        <p:spPr>
          <a:xfrm rot="10800000">
            <a:off x="0" y="0"/>
            <a:ext cx="9144000" cy="1282262"/>
          </a:xfrm>
          <a:prstGeom prst="rect">
            <a:avLst/>
          </a:prstGeom>
        </p:spPr>
      </p:pic>
      <p:pic>
        <p:nvPicPr>
          <p:cNvPr id="10" name="Рисунок 9">
            <a:extLst>
              <a:ext uri="{FF2B5EF4-FFF2-40B4-BE49-F238E27FC236}">
                <a16:creationId xmlns:a16="http://schemas.microsoft.com/office/drawing/2014/main" id="{ABD78987-A57D-40D9-B42E-C66AA7284182}"/>
              </a:ext>
            </a:extLst>
          </p:cNvPr>
          <p:cNvPicPr>
            <a:picLocks noChangeAspect="1"/>
          </p:cNvPicPr>
          <p:nvPr userDrawn="1"/>
        </p:nvPicPr>
        <p:blipFill rotWithShape="1">
          <a:blip r:embed="rId16">
            <a:extLst>
              <a:ext uri="{BEBA8EAE-BF5A-486C-A8C5-ECC9F3942E4B}">
                <a14:imgProps xmlns:a14="http://schemas.microsoft.com/office/drawing/2010/main">
                  <a14:imgLayer r:embed="rId17">
                    <a14:imgEffect>
                      <a14:backgroundRemoval t="0" b="100000" l="47801" r="100000"/>
                    </a14:imgEffect>
                  </a14:imgLayer>
                </a14:imgProps>
              </a:ext>
            </a:extLst>
          </a:blip>
          <a:srcRect l="47663" r="434"/>
          <a:stretch/>
        </p:blipFill>
        <p:spPr>
          <a:xfrm rot="10800000">
            <a:off x="0" y="6180078"/>
            <a:ext cx="6117973" cy="677917"/>
          </a:xfrm>
          <a:prstGeom prst="rect">
            <a:avLst/>
          </a:prstGeom>
        </p:spPr>
      </p:pic>
      <p:pic>
        <p:nvPicPr>
          <p:cNvPr id="11" name="Рисунок 10">
            <a:extLst>
              <a:ext uri="{FF2B5EF4-FFF2-40B4-BE49-F238E27FC236}">
                <a16:creationId xmlns:a16="http://schemas.microsoft.com/office/drawing/2014/main" id="{0F3DB769-4F42-4A03-AC4D-C9A3FBAF9379}"/>
              </a:ext>
            </a:extLst>
          </p:cNvPr>
          <p:cNvPicPr>
            <a:picLocks noChangeAspect="1"/>
          </p:cNvPicPr>
          <p:nvPr userDrawn="1"/>
        </p:nvPicPr>
        <p:blipFill>
          <a:blip r:embed="rId18">
            <a:extLst>
              <a:ext uri="{BEBA8EAE-BF5A-486C-A8C5-ECC9F3942E4B}">
                <a14:imgProps xmlns:a14="http://schemas.microsoft.com/office/drawing/2010/main">
                  <a14:imgLayer r:embed="rId19">
                    <a14:imgEffect>
                      <a14:saturation sat="33000"/>
                    </a14:imgEffect>
                  </a14:imgLayer>
                </a14:imgProps>
              </a:ext>
            </a:extLst>
          </a:blip>
          <a:stretch>
            <a:fillRect/>
          </a:stretch>
        </p:blipFill>
        <p:spPr>
          <a:xfrm>
            <a:off x="5673436" y="6180080"/>
            <a:ext cx="3470564" cy="677918"/>
          </a:xfrm>
          <a:prstGeom prst="rect">
            <a:avLst/>
          </a:prstGeom>
        </p:spPr>
      </p:pic>
    </p:spTree>
    <p:extLst>
      <p:ext uri="{BB962C8B-B14F-4D97-AF65-F5344CB8AC3E}">
        <p14:creationId xmlns:p14="http://schemas.microsoft.com/office/powerpoint/2010/main" val="41563974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uk-U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l="-13000" r="-13000"/>
          </a:stretch>
        </a:blipFill>
        <a:effectLst/>
      </p:bgPr>
    </p:bg>
    <p:spTree>
      <p:nvGrpSpPr>
        <p:cNvPr id="1" name=""/>
        <p:cNvGrpSpPr/>
        <p:nvPr/>
      </p:nvGrpSpPr>
      <p:grpSpPr>
        <a:xfrm>
          <a:off x="0" y="0"/>
          <a:ext cx="0" cy="0"/>
          <a:chOff x="0" y="0"/>
          <a:chExt cx="0" cy="0"/>
        </a:xfrm>
      </p:grpSpPr>
      <p:sp>
        <p:nvSpPr>
          <p:cNvPr id="8" name="Прямоугольник 7"/>
          <p:cNvSpPr/>
          <p:nvPr/>
        </p:nvSpPr>
        <p:spPr>
          <a:xfrm>
            <a:off x="0" y="696759"/>
            <a:ext cx="7718720" cy="1059264"/>
          </a:xfrm>
          <a:prstGeom prst="rect">
            <a:avLst/>
          </a:prstGeom>
        </p:spPr>
        <p:txBody>
          <a:bodyPr wrap="square">
            <a:spAutoFit/>
          </a:bodyPr>
          <a:lstStyle/>
          <a:p>
            <a:pPr marL="12700" algn="ctr">
              <a:spcBef>
                <a:spcPts val="100"/>
              </a:spcBef>
            </a:pPr>
            <a:r>
              <a:rPr lang="uk-UA" sz="3100" b="1" kern="0" spc="-5" dirty="0">
                <a:solidFill>
                  <a:schemeClr val="tx2">
                    <a:lumMod val="50000"/>
                  </a:schemeClr>
                </a:solidFill>
                <a:latin typeface="Verdana" panose="020B0604030504040204" pitchFamily="34" charset="0"/>
                <a:ea typeface="Verdana" panose="020B0604030504040204" pitchFamily="34" charset="0"/>
              </a:rPr>
              <a:t>Звіт про управління за 2023 рік</a:t>
            </a:r>
          </a:p>
          <a:p>
            <a:pPr marL="12700" algn="ctr">
              <a:spcBef>
                <a:spcPts val="100"/>
              </a:spcBef>
            </a:pPr>
            <a:r>
              <a:rPr lang="uk-UA" sz="3100" b="1" kern="0" spc="-5" dirty="0">
                <a:solidFill>
                  <a:schemeClr val="tx2">
                    <a:lumMod val="50000"/>
                  </a:schemeClr>
                </a:solidFill>
                <a:latin typeface="Verdana" panose="020B0604030504040204" pitchFamily="34" charset="0"/>
                <a:ea typeface="Verdana" panose="020B0604030504040204" pitchFamily="34" charset="0"/>
              </a:rPr>
              <a:t>ТОВ «БРОВАРИ КОНСТРАКШН»</a:t>
            </a:r>
          </a:p>
        </p:txBody>
      </p:sp>
      <p:sp>
        <p:nvSpPr>
          <p:cNvPr id="13" name="Прямоугольник 12"/>
          <p:cNvSpPr/>
          <p:nvPr/>
        </p:nvSpPr>
        <p:spPr>
          <a:xfrm>
            <a:off x="84038" y="5101977"/>
            <a:ext cx="2877276" cy="887422"/>
          </a:xfrm>
          <a:prstGeom prst="rect">
            <a:avLst/>
          </a:prstGeom>
        </p:spPr>
        <p:txBody>
          <a:bodyPr wrap="square">
            <a:spAutoFit/>
          </a:bodyPr>
          <a:lstStyle/>
          <a:p>
            <a:pPr marL="12700">
              <a:spcBef>
                <a:spcPts val="100"/>
              </a:spcBef>
            </a:pPr>
            <a:r>
              <a:rPr lang="uk-UA" sz="1600" kern="0" spc="-5" dirty="0">
                <a:solidFill>
                  <a:schemeClr val="tx2">
                    <a:lumMod val="50000"/>
                  </a:schemeClr>
                </a:solidFill>
                <a:latin typeface="Verdana" panose="020B0604030504040204" pitchFamily="34" charset="0"/>
                <a:ea typeface="Verdana" panose="020B0604030504040204" pitchFamily="34" charset="0"/>
              </a:rPr>
              <a:t>ЗАТВЕРДЖУЮ  </a:t>
            </a:r>
          </a:p>
          <a:p>
            <a:pPr marL="12700">
              <a:spcBef>
                <a:spcPts val="100"/>
              </a:spcBef>
            </a:pPr>
            <a:r>
              <a:rPr lang="uk-UA" sz="1600" kern="0" spc="-5" dirty="0">
                <a:solidFill>
                  <a:schemeClr val="tx2">
                    <a:lumMod val="50000"/>
                  </a:schemeClr>
                </a:solidFill>
                <a:latin typeface="Verdana" panose="020B0604030504040204" pitchFamily="34" charset="0"/>
                <a:ea typeface="Verdana" panose="020B0604030504040204" pitchFamily="34" charset="0"/>
              </a:rPr>
              <a:t>Директор </a:t>
            </a:r>
          </a:p>
          <a:p>
            <a:pPr marL="12700">
              <a:spcBef>
                <a:spcPts val="100"/>
              </a:spcBef>
            </a:pPr>
            <a:r>
              <a:rPr lang="uk-UA" sz="1600" kern="0" spc="-5" dirty="0">
                <a:solidFill>
                  <a:schemeClr val="tx2">
                    <a:lumMod val="50000"/>
                  </a:schemeClr>
                </a:solidFill>
                <a:latin typeface="Verdana" panose="020B0604030504040204" pitchFamily="34" charset="0"/>
                <a:ea typeface="Verdana" panose="020B0604030504040204" pitchFamily="34" charset="0"/>
              </a:rPr>
              <a:t>_________Дячок В.І.</a:t>
            </a:r>
            <a:endParaRPr lang="uk-UA" sz="1600" i="1" kern="0" spc="-5" dirty="0">
              <a:solidFill>
                <a:schemeClr val="tx2">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8065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4" y="154293"/>
            <a:ext cx="5336717" cy="369332"/>
          </a:xfrm>
          <a:prstGeom prst="rect">
            <a:avLst/>
          </a:prstGeom>
        </p:spPr>
        <p:txBody>
          <a:bodyPr wrap="none">
            <a:spAutoFit/>
          </a:bodyPr>
          <a:lstStyle/>
          <a:p>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2.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Результати</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д</a:t>
            </a:r>
            <a:r>
              <a:rPr lang="uk-UA" b="1" i="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іяльност</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підприємства</a:t>
            </a:r>
            <a:endPar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Прямоугольник 9"/>
          <p:cNvSpPr/>
          <p:nvPr/>
        </p:nvSpPr>
        <p:spPr>
          <a:xfrm>
            <a:off x="-152396" y="1260856"/>
            <a:ext cx="5230082" cy="276999"/>
          </a:xfrm>
          <a:prstGeom prst="rect">
            <a:avLst/>
          </a:prstGeom>
        </p:spPr>
        <p:txBody>
          <a:bodyPr wrap="square">
            <a:spAutoFit/>
          </a:bodyPr>
          <a:lstStyle/>
          <a:p>
            <a:pPr algn="ctr">
              <a:defRPr sz="1200" b="1" i="0" u="none" strike="noStrike" kern="1200" spc="0" baseline="0">
                <a:solidFill>
                  <a:prstClr val="black"/>
                </a:solidFill>
                <a:latin typeface="Verdana" panose="020B0604030504040204" pitchFamily="34" charset="0"/>
                <a:ea typeface="Verdana" panose="020B0604030504040204" pitchFamily="34" charset="0"/>
                <a:cs typeface="Verdana" panose="020B0604030504040204" pitchFamily="34" charset="0"/>
              </a:defRPr>
            </a:pPr>
            <a:r>
              <a:rPr lang="uk-UA" b="1" dirty="0"/>
              <a:t>Структура витрат ТОВ «</a:t>
            </a:r>
            <a:r>
              <a:rPr lang="uk-UA" b="1" noProof="1"/>
              <a:t>Бровари Констракшн</a:t>
            </a:r>
            <a:r>
              <a:rPr lang="uk-UA" b="1" dirty="0"/>
              <a:t>»:</a:t>
            </a:r>
            <a:endParaRPr lang="ru-RU" b="1" dirty="0"/>
          </a:p>
        </p:txBody>
      </p:sp>
      <p:sp>
        <p:nvSpPr>
          <p:cNvPr id="11" name="TextBox 10"/>
          <p:cNvSpPr txBox="1"/>
          <p:nvPr/>
        </p:nvSpPr>
        <p:spPr>
          <a:xfrm>
            <a:off x="109710" y="6211359"/>
            <a:ext cx="461790"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10</a:t>
            </a:r>
          </a:p>
        </p:txBody>
      </p:sp>
      <p:graphicFrame>
        <p:nvGraphicFramePr>
          <p:cNvPr id="9" name="Диаграмма 8">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957821428"/>
              </p:ext>
            </p:extLst>
          </p:nvPr>
        </p:nvGraphicFramePr>
        <p:xfrm>
          <a:off x="0" y="1699258"/>
          <a:ext cx="4572000" cy="41380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Диаграмма 9">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87969651"/>
              </p:ext>
            </p:extLst>
          </p:nvPr>
        </p:nvGraphicFramePr>
        <p:xfrm>
          <a:off x="91124" y="1795244"/>
          <a:ext cx="4572000" cy="40420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Диаграмма 10">
            <a:extLst>
              <a:ext uri="{FF2B5EF4-FFF2-40B4-BE49-F238E27FC236}">
                <a16:creationId xmlns:a16="http://schemas.microsoft.com/office/drawing/2014/main" id="{00000000-0008-0000-0000-00000B000000}"/>
              </a:ext>
            </a:extLst>
          </p:cNvPr>
          <p:cNvGraphicFramePr>
            <a:graphicFrameLocks/>
          </p:cNvGraphicFramePr>
          <p:nvPr>
            <p:extLst>
              <p:ext uri="{D42A27DB-BD31-4B8C-83A1-F6EECF244321}">
                <p14:modId xmlns:p14="http://schemas.microsoft.com/office/powerpoint/2010/main" val="3331692227"/>
              </p:ext>
            </p:extLst>
          </p:nvPr>
        </p:nvGraphicFramePr>
        <p:xfrm>
          <a:off x="4571999" y="1795244"/>
          <a:ext cx="4400025" cy="40420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23897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6" y="154293"/>
            <a:ext cx="3499676" cy="369332"/>
          </a:xfrm>
          <a:prstGeom prst="rect">
            <a:avLst/>
          </a:prstGeom>
        </p:spPr>
        <p:txBody>
          <a:bodyPr wrap="none">
            <a:spAutoFit/>
          </a:bodyPr>
          <a:lstStyle/>
          <a:p>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3. Показники ліквідності</a:t>
            </a:r>
            <a:endParaRPr lang="uk-UA" b="1" i="1" dirty="0">
              <a:solidFill>
                <a:schemeClr val="tx2">
                  <a:lumMod val="50000"/>
                </a:schemeClr>
              </a:solidFil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625868893"/>
              </p:ext>
            </p:extLst>
          </p:nvPr>
        </p:nvGraphicFramePr>
        <p:xfrm>
          <a:off x="564160" y="2433729"/>
          <a:ext cx="7772400" cy="3336857"/>
        </p:xfrm>
        <a:graphic>
          <a:graphicData uri="http://schemas.openxmlformats.org/drawingml/2006/table">
            <a:tbl>
              <a:tblPr/>
              <a:tblGrid>
                <a:gridCol w="4271046">
                  <a:extLst>
                    <a:ext uri="{9D8B030D-6E8A-4147-A177-3AD203B41FA5}">
                      <a16:colId xmlns:a16="http://schemas.microsoft.com/office/drawing/2014/main" val="20000"/>
                    </a:ext>
                  </a:extLst>
                </a:gridCol>
                <a:gridCol w="2133009">
                  <a:extLst>
                    <a:ext uri="{9D8B030D-6E8A-4147-A177-3AD203B41FA5}">
                      <a16:colId xmlns:a16="http://schemas.microsoft.com/office/drawing/2014/main" val="20001"/>
                    </a:ext>
                  </a:extLst>
                </a:gridCol>
                <a:gridCol w="1368345">
                  <a:extLst>
                    <a:ext uri="{9D8B030D-6E8A-4147-A177-3AD203B41FA5}">
                      <a16:colId xmlns:a16="http://schemas.microsoft.com/office/drawing/2014/main" val="20002"/>
                    </a:ext>
                  </a:extLst>
                </a:gridCol>
              </a:tblGrid>
              <a:tr h="331476">
                <a:tc>
                  <a:txBody>
                    <a:bodyPr/>
                    <a:lstStyle/>
                    <a:p>
                      <a:pPr algn="l" fontAlgn="b"/>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3573">
                <a:tc>
                  <a:txBody>
                    <a:bodyPr/>
                    <a:lstStyle/>
                    <a:p>
                      <a:pPr algn="l" fontAlgn="b"/>
                      <a:r>
                        <a:rPr lang="uk-UA" sz="1200" b="1" i="0" u="none" strike="noStrike" noProof="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Показники</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31.12.2023</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31.12.2022</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1476">
                <a:tc>
                  <a:txBody>
                    <a:bodyPr/>
                    <a:lstStyle/>
                    <a:p>
                      <a:pPr algn="l" fontAlgn="b"/>
                      <a:r>
                        <a:rPr lang="uk-UA" sz="1200" b="0" i="0" u="none" strike="noStrike" noProof="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Оборотні активи</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281 807</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129 366</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31476">
                <a:tc>
                  <a:txBody>
                    <a:bodyPr/>
                    <a:lstStyle/>
                    <a:p>
                      <a:pPr algn="l"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Запаси</a:t>
                      </a:r>
                    </a:p>
                  </a:txBody>
                  <a:tcPr marL="9525" marR="9525" marT="9525" marB="0" anchor="b">
                    <a:lnL>
                      <a:noFill/>
                    </a:lnL>
                    <a:lnR>
                      <a:noFill/>
                    </a:lnR>
                    <a:lnT>
                      <a:noFill/>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112 693</a:t>
                      </a:r>
                    </a:p>
                  </a:txBody>
                  <a:tcPr marL="9525" marR="9525" marT="9525" marB="0" anchor="b">
                    <a:lnL>
                      <a:noFill/>
                    </a:lnL>
                    <a:lnR>
                      <a:noFill/>
                    </a:lnR>
                    <a:lnT>
                      <a:noFill/>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25 631</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331476">
                <a:tc>
                  <a:txBody>
                    <a:bodyPr/>
                    <a:lstStyle/>
                    <a:p>
                      <a:pPr algn="l" fontAlgn="b"/>
                      <a:r>
                        <a:rPr lang="uk-UA" sz="1200" b="0" i="0" u="none" strike="noStrike" noProof="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Грошові кошти</a:t>
                      </a:r>
                    </a:p>
                  </a:txBody>
                  <a:tcPr marL="9525" marR="9525" marT="9525" marB="0" anchor="b">
                    <a:lnL>
                      <a:noFill/>
                    </a:lnL>
                    <a:lnR>
                      <a:noFill/>
                    </a:lnR>
                    <a:lnT>
                      <a:noFill/>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123</a:t>
                      </a:r>
                    </a:p>
                  </a:txBody>
                  <a:tcPr marL="9525" marR="9525" marT="9525" marB="0" anchor="b">
                    <a:lnL>
                      <a:noFill/>
                    </a:lnL>
                    <a:lnR>
                      <a:noFill/>
                    </a:lnR>
                    <a:lnT>
                      <a:noFill/>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123</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331476">
                <a:tc>
                  <a:txBody>
                    <a:bodyPr/>
                    <a:lstStyle/>
                    <a:p>
                      <a:pPr algn="l" fontAlgn="b"/>
                      <a:r>
                        <a:rPr lang="uk-UA" sz="1200" b="0" i="0" u="none" strike="noStrike" noProof="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Поточні зобов'язання</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601 348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424 833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31476">
                <a:tc>
                  <a:txBody>
                    <a:bodyPr/>
                    <a:lstStyle/>
                    <a:p>
                      <a:pPr algn="l" fontAlgn="b"/>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331476">
                <a:tc>
                  <a:txBody>
                    <a:bodyPr/>
                    <a:lstStyle/>
                    <a:p>
                      <a:pPr algn="l" fontAlgn="b"/>
                      <a:r>
                        <a:rPr lang="uk-UA" sz="1200" b="0" i="0" u="none" strike="noStrike" noProof="1">
                          <a:solidFill>
                            <a:srgbClr val="000000"/>
                          </a:solidFill>
                          <a:effectLst/>
                          <a:latin typeface="Verdana" panose="020B0604030504040204" pitchFamily="34" charset="0"/>
                          <a:ea typeface="Verdana" panose="020B0604030504040204" pitchFamily="34" charset="0"/>
                          <a:cs typeface="Verdana" panose="020B0604030504040204" pitchFamily="34" charset="0"/>
                        </a:rPr>
                        <a:t>Кзл</a:t>
                      </a:r>
                      <a:r>
                        <a:rPr lang="uk-UA" sz="1200" b="0" i="0" u="none" strike="noStrike" noProof="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_ загальної </a:t>
                      </a:r>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ліквідності</a:t>
                      </a:r>
                    </a:p>
                  </a:txBody>
                  <a:tcPr marL="9525" marR="9525" marT="9525" marB="0" anchor="b">
                    <a:lnL>
                      <a:noFill/>
                    </a:lnL>
                    <a:lnR>
                      <a:noFill/>
                    </a:lnR>
                    <a:lnT>
                      <a:noFill/>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0,47</a:t>
                      </a:r>
                    </a:p>
                  </a:txBody>
                  <a:tcPr marL="9525" marR="9525" marT="9525" marB="0" anchor="b">
                    <a:lnL>
                      <a:noFill/>
                    </a:lnL>
                    <a:lnR>
                      <a:noFill/>
                    </a:lnR>
                    <a:lnT>
                      <a:noFill/>
                    </a:lnT>
                    <a:lnB>
                      <a:noFill/>
                    </a:lnB>
                  </a:tcPr>
                </a:tc>
                <a:tc>
                  <a:txBody>
                    <a:bodyPr/>
                    <a:lstStyle/>
                    <a:p>
                      <a:pPr algn="ctr" fontAlgn="b"/>
                      <a:r>
                        <a:rPr lang="uk-UA"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0,30</a:t>
                      </a:r>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331476">
                <a:tc>
                  <a:txBody>
                    <a:bodyPr/>
                    <a:lstStyle/>
                    <a:p>
                      <a:pPr algn="l"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Кпл_поточної ліквідності</a:t>
                      </a:r>
                    </a:p>
                  </a:txBody>
                  <a:tcPr marL="9525" marR="9525" marT="9525" marB="0" anchor="b">
                    <a:lnL>
                      <a:noFill/>
                    </a:lnL>
                    <a:lnR>
                      <a:noFill/>
                    </a:lnR>
                    <a:lnT>
                      <a:noFill/>
                    </a:lnT>
                    <a:lnB>
                      <a:noFill/>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0,28</a:t>
                      </a:r>
                    </a:p>
                  </a:txBody>
                  <a:tcPr marL="9525" marR="9525" marT="9525" marB="0" anchor="b">
                    <a:lnL>
                      <a:noFill/>
                    </a:lnL>
                    <a:lnR>
                      <a:noFill/>
                    </a:lnR>
                    <a:lnT>
                      <a:noFill/>
                    </a:lnT>
                    <a:lnB>
                      <a:noFill/>
                    </a:lnB>
                  </a:tcPr>
                </a:tc>
                <a:tc>
                  <a:txBody>
                    <a:bodyPr/>
                    <a:lstStyle/>
                    <a:p>
                      <a:pPr algn="ctr" fontAlgn="b"/>
                      <a:r>
                        <a:rPr lang="uk-UA"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0,24</a:t>
                      </a:r>
                      <a:endPar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331476">
                <a:tc>
                  <a:txBody>
                    <a:bodyPr/>
                    <a:lstStyle/>
                    <a:p>
                      <a:pPr algn="l"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Кал_абсолютної ліквідності</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0,0002</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0,0003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6" name="TextBox 5"/>
          <p:cNvSpPr txBox="1"/>
          <p:nvPr/>
        </p:nvSpPr>
        <p:spPr>
          <a:xfrm>
            <a:off x="109710" y="6211359"/>
            <a:ext cx="461790"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11</a:t>
            </a:r>
          </a:p>
        </p:txBody>
      </p:sp>
      <p:sp>
        <p:nvSpPr>
          <p:cNvPr id="7" name="Текст 10"/>
          <p:cNvSpPr txBox="1">
            <a:spLocks/>
          </p:cNvSpPr>
          <p:nvPr/>
        </p:nvSpPr>
        <p:spPr>
          <a:xfrm>
            <a:off x="558209" y="725397"/>
            <a:ext cx="8091830" cy="1267559"/>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uk-UA" sz="1200" dirty="0">
                <a:latin typeface="Verdana" panose="020B0604030504040204" pitchFamily="34" charset="0"/>
                <a:ea typeface="Verdana" panose="020B0604030504040204" pitchFamily="34" charset="0"/>
              </a:rPr>
              <a:t>Основним джерелом забезпечення своєчасного виконання зобов’язань підприємством є регулярні щомісячні доходи від передачі площ в оренду та надання складських послуг.</a:t>
            </a:r>
          </a:p>
          <a:p>
            <a:pPr algn="just"/>
            <a:endParaRPr lang="uk-UA" sz="1200" dirty="0">
              <a:latin typeface="Verdana" panose="020B0604030504040204" pitchFamily="34" charset="0"/>
              <a:ea typeface="Verdana" panose="020B0604030504040204" pitchFamily="34" charset="0"/>
              <a:cs typeface="Verdana" panose="020B0604030504040204" pitchFamily="34" charset="0"/>
            </a:endParaRPr>
          </a:p>
          <a:p>
            <a:r>
              <a:rPr lang="uk-UA" sz="1200" dirty="0">
                <a:latin typeface="Verdana" panose="020B0604030504040204" pitchFamily="34" charset="0"/>
                <a:ea typeface="Verdana" panose="020B0604030504040204" pitchFamily="34" charset="0"/>
              </a:rPr>
              <a:t>Короткострокові зобов’язання головним чином складаються з короткострокової кредиторською заборгованістю за товари, роботи, послуги.</a:t>
            </a:r>
          </a:p>
          <a:p>
            <a:pPr algn="just"/>
            <a:endParaRPr lang="uk-UA" sz="1200" dirty="0">
              <a:latin typeface="Verdana" panose="020B0604030504040204" pitchFamily="34" charset="0"/>
              <a:ea typeface="Verdana" panose="020B0604030504040204" pitchFamily="34" charset="0"/>
              <a:cs typeface="Verdana" panose="020B0604030504040204" pitchFamily="34" charset="0"/>
            </a:endParaRPr>
          </a:p>
          <a:p>
            <a:pPr algn="just"/>
            <a:endParaRPr lang="ru-RU" sz="1300" i="1" dirty="0"/>
          </a:p>
        </p:txBody>
      </p:sp>
    </p:spTree>
    <p:extLst>
      <p:ext uri="{BB962C8B-B14F-4D97-AF65-F5344CB8AC3E}">
        <p14:creationId xmlns:p14="http://schemas.microsoft.com/office/powerpoint/2010/main" val="138340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4" y="154294"/>
            <a:ext cx="4346652" cy="707886"/>
          </a:xfrm>
          <a:prstGeom prst="rect">
            <a:avLst/>
          </a:prstGeom>
        </p:spPr>
        <p:txBody>
          <a:bodyPr wrap="square">
            <a:spAutoFit/>
          </a:bodyPr>
          <a:lstStyle/>
          <a:p>
            <a:r>
              <a:rPr lang="uk-UA" sz="20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4. Соціальні аспекти і кадрова політика</a:t>
            </a:r>
            <a:endParaRPr lang="uk-UA" sz="2000" b="1" i="1" dirty="0">
              <a:solidFill>
                <a:schemeClr val="tx2">
                  <a:lumMod val="50000"/>
                </a:schemeClr>
              </a:solidFill>
            </a:endParaRPr>
          </a:p>
        </p:txBody>
      </p:sp>
      <p:sp>
        <p:nvSpPr>
          <p:cNvPr id="3" name="TextBox 2"/>
          <p:cNvSpPr txBox="1"/>
          <p:nvPr/>
        </p:nvSpPr>
        <p:spPr>
          <a:xfrm>
            <a:off x="1314982" y="2640778"/>
            <a:ext cx="6740446" cy="276999"/>
          </a:xfrm>
          <a:prstGeom prst="rect">
            <a:avLst/>
          </a:prstGeom>
          <a:noFill/>
        </p:spPr>
        <p:txBody>
          <a:bodyPr wrap="square" rtlCol="0">
            <a:spAutoFit/>
          </a:bodyPr>
          <a:lstStyle/>
          <a:p>
            <a:r>
              <a:rPr lang="uk-UA" sz="1200" b="1" dirty="0">
                <a:solidFill>
                  <a:schemeClr val="tx2">
                    <a:lumMod val="50000"/>
                  </a:schemeClr>
                </a:solidFill>
                <a:latin typeface="Verdana" panose="020B0604030504040204" pitchFamily="34" charset="0"/>
                <a:ea typeface="Verdana" panose="020B0604030504040204" pitchFamily="34" charset="0"/>
              </a:rPr>
              <a:t>Основні складові кадрової політики </a:t>
            </a:r>
            <a:r>
              <a:rPr lang="ru-RU" sz="1200" b="1" dirty="0">
                <a:solidFill>
                  <a:schemeClr val="tx2">
                    <a:lumMod val="50000"/>
                  </a:schemeClr>
                </a:solidFill>
                <a:latin typeface="Verdana" panose="020B0604030504040204" pitchFamily="34" charset="0"/>
                <a:ea typeface="Verdana" panose="020B0604030504040204" pitchFamily="34" charset="0"/>
              </a:rPr>
              <a:t>ТОВ «БРОВАРИ КОНСТРАКШН»</a:t>
            </a:r>
            <a:r>
              <a:rPr lang="uk-UA" sz="1200" b="1" dirty="0">
                <a:solidFill>
                  <a:schemeClr val="tx2">
                    <a:lumMod val="50000"/>
                  </a:schemeClr>
                </a:solidFill>
                <a:latin typeface="Verdana" panose="020B0604030504040204" pitchFamily="34" charset="0"/>
                <a:ea typeface="Verdana" panose="020B0604030504040204" pitchFamily="34" charset="0"/>
              </a:rPr>
              <a:t>:</a:t>
            </a:r>
          </a:p>
        </p:txBody>
      </p:sp>
      <p:sp>
        <p:nvSpPr>
          <p:cNvPr id="5" name="TextBox 4"/>
          <p:cNvSpPr txBox="1"/>
          <p:nvPr/>
        </p:nvSpPr>
        <p:spPr>
          <a:xfrm>
            <a:off x="455376" y="1159305"/>
            <a:ext cx="8560823" cy="1200329"/>
          </a:xfrm>
          <a:prstGeom prst="rect">
            <a:avLst/>
          </a:prstGeom>
          <a:noFill/>
        </p:spPr>
        <p:txBody>
          <a:bodyPr wrap="square" rtlCol="0">
            <a:spAutoFit/>
          </a:bodyPr>
          <a:lstStyle/>
          <a:p>
            <a:r>
              <a:rPr lang="ru-RU" sz="1200" dirty="0">
                <a:latin typeface="Verdana" panose="020B0604030504040204" pitchFamily="34" charset="0"/>
                <a:ea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rPr>
              <a:t>Мета кадрової політики ТОВ «Бровари </a:t>
            </a:r>
            <a:r>
              <a:rPr lang="uk-UA" sz="1200" noProof="1">
                <a:solidFill>
                  <a:schemeClr val="tx2">
                    <a:lumMod val="50000"/>
                  </a:schemeClr>
                </a:solidFill>
                <a:latin typeface="Verdana" panose="020B0604030504040204" pitchFamily="34" charset="0"/>
                <a:ea typeface="Verdana" panose="020B0604030504040204" pitchFamily="34" charset="0"/>
              </a:rPr>
              <a:t>Констракшн</a:t>
            </a:r>
            <a:r>
              <a:rPr lang="uk-UA" sz="1200" dirty="0">
                <a:solidFill>
                  <a:schemeClr val="tx2">
                    <a:lumMod val="50000"/>
                  </a:schemeClr>
                </a:solidFill>
                <a:latin typeface="Verdana" panose="020B0604030504040204" pitchFamily="34" charset="0"/>
                <a:ea typeface="Verdana" panose="020B0604030504040204" pitchFamily="34" charset="0"/>
              </a:rPr>
              <a:t>» є система теоретичних поглядів, ідей, вимог, принципів, які визначають основні напрямки роботи з персоналом. Вона спрямована на вирішення виробничих, соціальних проблем людей на різних рівнях відповідальності, в поєднанні з виробничою, фінансовою, економічною та маркетинговою компетенцією підприємства. Соціальний аспект підприємства визначає мотивацію працівників компанії та їх зацікавленість у добробуті суспільства та держави.</a:t>
            </a:r>
          </a:p>
        </p:txBody>
      </p:sp>
      <p:sp>
        <p:nvSpPr>
          <p:cNvPr id="14" name="Rectangle 4"/>
          <p:cNvSpPr/>
          <p:nvPr/>
        </p:nvSpPr>
        <p:spPr>
          <a:xfrm>
            <a:off x="1002344" y="5235875"/>
            <a:ext cx="582298" cy="556805"/>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15" name="Pentagon 5"/>
          <p:cNvSpPr/>
          <p:nvPr/>
        </p:nvSpPr>
        <p:spPr>
          <a:xfrm>
            <a:off x="2085736" y="5432620"/>
            <a:ext cx="5812215" cy="599995"/>
          </a:xfrm>
          <a:prstGeom prst="homePlate">
            <a:avLst>
              <a:gd name="adj" fmla="val 41466"/>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sz="1200" dirty="0"/>
          </a:p>
        </p:txBody>
      </p:sp>
      <p:sp>
        <p:nvSpPr>
          <p:cNvPr id="16" name="Parallelogram 6"/>
          <p:cNvSpPr/>
          <p:nvPr/>
        </p:nvSpPr>
        <p:spPr>
          <a:xfrm rot="16200000">
            <a:off x="1436823" y="5383700"/>
            <a:ext cx="796740" cy="501089"/>
          </a:xfrm>
          <a:prstGeom prst="parallelogram">
            <a:avLst>
              <a:gd name="adj" fmla="val 39609"/>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 name="Rectangle 4"/>
          <p:cNvSpPr/>
          <p:nvPr/>
        </p:nvSpPr>
        <p:spPr>
          <a:xfrm>
            <a:off x="1002344" y="4659572"/>
            <a:ext cx="582298" cy="484876"/>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18" name="Pentagon 5"/>
          <p:cNvSpPr/>
          <p:nvPr/>
        </p:nvSpPr>
        <p:spPr>
          <a:xfrm>
            <a:off x="2085736" y="4856317"/>
            <a:ext cx="5812215" cy="485774"/>
          </a:xfrm>
          <a:prstGeom prst="homePlate">
            <a:avLst>
              <a:gd name="adj" fmla="val 41466"/>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sz="1200" dirty="0"/>
          </a:p>
        </p:txBody>
      </p:sp>
      <p:sp>
        <p:nvSpPr>
          <p:cNvPr id="19" name="Parallelogram 6"/>
          <p:cNvSpPr/>
          <p:nvPr/>
        </p:nvSpPr>
        <p:spPr>
          <a:xfrm rot="16200000">
            <a:off x="1493931" y="4750286"/>
            <a:ext cx="682520" cy="501089"/>
          </a:xfrm>
          <a:prstGeom prst="parallelogram">
            <a:avLst>
              <a:gd name="adj" fmla="val 39609"/>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Rectangle 4"/>
          <p:cNvSpPr/>
          <p:nvPr/>
        </p:nvSpPr>
        <p:spPr>
          <a:xfrm>
            <a:off x="997661" y="4108652"/>
            <a:ext cx="582298" cy="484876"/>
          </a:xfrm>
          <a:prstGeom prst="rect">
            <a:avLst/>
          </a:prstGeom>
          <a:solidFill>
            <a:schemeClr val="accent5">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21" name="Pentagon 5"/>
          <p:cNvSpPr/>
          <p:nvPr/>
        </p:nvSpPr>
        <p:spPr>
          <a:xfrm>
            <a:off x="2081053" y="4305397"/>
            <a:ext cx="5812215" cy="485774"/>
          </a:xfrm>
          <a:prstGeom prst="homePlate">
            <a:avLst>
              <a:gd name="adj" fmla="val 41466"/>
            </a:avLst>
          </a:prstGeom>
          <a:solidFill>
            <a:schemeClr val="accent5">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sz="1200" dirty="0"/>
          </a:p>
        </p:txBody>
      </p:sp>
      <p:sp>
        <p:nvSpPr>
          <p:cNvPr id="22" name="Parallelogram 6"/>
          <p:cNvSpPr/>
          <p:nvPr/>
        </p:nvSpPr>
        <p:spPr>
          <a:xfrm rot="16200000">
            <a:off x="1489248" y="4199366"/>
            <a:ext cx="682520" cy="501089"/>
          </a:xfrm>
          <a:prstGeom prst="parallelogram">
            <a:avLst>
              <a:gd name="adj" fmla="val 39609"/>
            </a:avLst>
          </a:prstGeom>
          <a:solidFill>
            <a:schemeClr val="accent5">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 name="Rectangle 4"/>
          <p:cNvSpPr/>
          <p:nvPr/>
        </p:nvSpPr>
        <p:spPr>
          <a:xfrm>
            <a:off x="997661" y="3545630"/>
            <a:ext cx="582298" cy="484876"/>
          </a:xfrm>
          <a:prstGeom prst="rect">
            <a:avLst/>
          </a:prstGeom>
          <a:solidFill>
            <a:schemeClr val="accent5">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24" name="Pentagon 5"/>
          <p:cNvSpPr/>
          <p:nvPr/>
        </p:nvSpPr>
        <p:spPr>
          <a:xfrm>
            <a:off x="2081053" y="3742375"/>
            <a:ext cx="5812215" cy="485774"/>
          </a:xfrm>
          <a:prstGeom prst="homePlate">
            <a:avLst>
              <a:gd name="adj" fmla="val 41466"/>
            </a:avLst>
          </a:prstGeom>
          <a:solidFill>
            <a:schemeClr val="accent5">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sz="1200" dirty="0"/>
          </a:p>
        </p:txBody>
      </p:sp>
      <p:sp>
        <p:nvSpPr>
          <p:cNvPr id="25" name="Parallelogram 6"/>
          <p:cNvSpPr/>
          <p:nvPr/>
        </p:nvSpPr>
        <p:spPr>
          <a:xfrm rot="16200000">
            <a:off x="1489248" y="3636344"/>
            <a:ext cx="682520" cy="501089"/>
          </a:xfrm>
          <a:prstGeom prst="parallelogram">
            <a:avLst>
              <a:gd name="adj" fmla="val 39609"/>
            </a:avLst>
          </a:prstGeom>
          <a:solidFill>
            <a:schemeClr val="accent5">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Rectangle 4"/>
          <p:cNvSpPr/>
          <p:nvPr/>
        </p:nvSpPr>
        <p:spPr>
          <a:xfrm>
            <a:off x="997661" y="2975542"/>
            <a:ext cx="582298" cy="484876"/>
          </a:xfrm>
          <a:prstGeom prst="rect">
            <a:avLst/>
          </a:prstGeom>
          <a:solidFill>
            <a:schemeClr val="accent5">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27" name="Pentagon 5"/>
          <p:cNvSpPr/>
          <p:nvPr/>
        </p:nvSpPr>
        <p:spPr>
          <a:xfrm>
            <a:off x="2081053" y="3172287"/>
            <a:ext cx="5812215" cy="485774"/>
          </a:xfrm>
          <a:prstGeom prst="homePlate">
            <a:avLst>
              <a:gd name="adj" fmla="val 41466"/>
            </a:avLst>
          </a:prstGeom>
          <a:solidFill>
            <a:schemeClr val="accent5">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sz="1200" dirty="0"/>
          </a:p>
        </p:txBody>
      </p:sp>
      <p:sp>
        <p:nvSpPr>
          <p:cNvPr id="28" name="Parallelogram 6"/>
          <p:cNvSpPr/>
          <p:nvPr/>
        </p:nvSpPr>
        <p:spPr>
          <a:xfrm rot="16200000">
            <a:off x="1489248" y="3066256"/>
            <a:ext cx="682520" cy="501089"/>
          </a:xfrm>
          <a:prstGeom prst="parallelogram">
            <a:avLst>
              <a:gd name="adj" fmla="val 39609"/>
            </a:avLst>
          </a:prstGeom>
          <a:solidFill>
            <a:schemeClr val="accent5">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Прямоугольник 12"/>
          <p:cNvSpPr/>
          <p:nvPr/>
        </p:nvSpPr>
        <p:spPr>
          <a:xfrm>
            <a:off x="2103126" y="3298709"/>
            <a:ext cx="6504060" cy="276999"/>
          </a:xfrm>
          <a:prstGeom prst="rect">
            <a:avLst/>
          </a:prstGeom>
        </p:spPr>
        <p:txBody>
          <a:bodyPr wrap="square">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Раціональне використання кадрового потенціалу</a:t>
            </a:r>
          </a:p>
        </p:txBody>
      </p:sp>
      <p:sp>
        <p:nvSpPr>
          <p:cNvPr id="9" name="Прямоугольник 8"/>
          <p:cNvSpPr/>
          <p:nvPr/>
        </p:nvSpPr>
        <p:spPr>
          <a:xfrm>
            <a:off x="2103126" y="5405348"/>
            <a:ext cx="6027583" cy="646331"/>
          </a:xfrm>
          <a:prstGeom prst="rect">
            <a:avLst/>
          </a:prstGeom>
          <a:noFill/>
        </p:spPr>
        <p:txBody>
          <a:bodyPr wrap="square">
            <a:spAutoFit/>
          </a:bodyPr>
          <a:lstStyle/>
          <a:p>
            <a:r>
              <a:rPr lang="uk-UA" sz="1200" noProof="1">
                <a:solidFill>
                  <a:schemeClr val="tx2">
                    <a:lumMod val="50000"/>
                  </a:schemeClr>
                </a:solidFill>
                <a:latin typeface="Verdana" panose="020B0604030504040204" pitchFamily="34" charset="0"/>
                <a:ea typeface="Verdana" panose="020B0604030504040204" pitchFamily="34" charset="0"/>
              </a:rPr>
              <a:t>Оптимізування</a:t>
            </a:r>
            <a:r>
              <a:rPr lang="ru-RU" sz="1200" dirty="0">
                <a:solidFill>
                  <a:schemeClr val="tx2">
                    <a:lumMod val="50000"/>
                  </a:schemeClr>
                </a:solidFill>
                <a:latin typeface="Verdana" panose="020B0604030504040204" pitchFamily="34" charset="0"/>
                <a:ea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rPr>
              <a:t>управління</a:t>
            </a:r>
            <a:r>
              <a:rPr lang="ru-RU" sz="1200" dirty="0">
                <a:solidFill>
                  <a:schemeClr val="tx2">
                    <a:lumMod val="50000"/>
                  </a:schemeClr>
                </a:solidFill>
                <a:latin typeface="Verdana" panose="020B0604030504040204" pitchFamily="34" charset="0"/>
                <a:ea typeface="Verdana" panose="020B0604030504040204" pitchFamily="34" charset="0"/>
              </a:rPr>
              <a:t> персоналом з </a:t>
            </a:r>
            <a:r>
              <a:rPr lang="uk-UA" sz="1200" dirty="0">
                <a:solidFill>
                  <a:schemeClr val="tx2">
                    <a:lumMod val="50000"/>
                  </a:schemeClr>
                </a:solidFill>
                <a:latin typeface="Verdana" panose="020B0604030504040204" pitchFamily="34" charset="0"/>
                <a:ea typeface="Verdana" panose="020B0604030504040204" pitchFamily="34" charset="0"/>
              </a:rPr>
              <a:t>урахуванням</a:t>
            </a:r>
            <a:r>
              <a:rPr lang="ru-RU" sz="1200" dirty="0">
                <a:solidFill>
                  <a:schemeClr val="tx2">
                    <a:lumMod val="50000"/>
                  </a:schemeClr>
                </a:solidFill>
                <a:latin typeface="Verdana" panose="020B0604030504040204" pitchFamily="34" charset="0"/>
                <a:ea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rPr>
              <a:t>особливостей</a:t>
            </a:r>
            <a:r>
              <a:rPr lang="ru-RU" sz="1200" dirty="0">
                <a:solidFill>
                  <a:schemeClr val="tx2">
                    <a:lumMod val="50000"/>
                  </a:schemeClr>
                </a:solidFill>
                <a:latin typeface="Verdana" panose="020B0604030504040204" pitchFamily="34" charset="0"/>
                <a:ea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rPr>
              <a:t>які</a:t>
            </a:r>
            <a:r>
              <a:rPr lang="ru-RU" sz="1200" dirty="0">
                <a:solidFill>
                  <a:schemeClr val="tx2">
                    <a:lumMod val="50000"/>
                  </a:schemeClr>
                </a:solidFill>
                <a:latin typeface="Verdana" panose="020B0604030504040204" pitchFamily="34" charset="0"/>
                <a:ea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rPr>
              <a:t>будуть</a:t>
            </a:r>
            <a:r>
              <a:rPr lang="ru-RU" sz="1200" dirty="0">
                <a:solidFill>
                  <a:schemeClr val="tx2">
                    <a:lumMod val="50000"/>
                  </a:schemeClr>
                </a:solidFill>
                <a:latin typeface="Verdana" panose="020B0604030504040204" pitchFamily="34" charset="0"/>
                <a:ea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rPr>
              <a:t>прийнятними для підприємств та працівників в умовах воєнного </a:t>
            </a:r>
            <a:r>
              <a:rPr lang="ru-RU" sz="1200" dirty="0">
                <a:solidFill>
                  <a:schemeClr val="tx2">
                    <a:lumMod val="50000"/>
                  </a:schemeClr>
                </a:solidFill>
                <a:latin typeface="Verdana" panose="020B0604030504040204" pitchFamily="34" charset="0"/>
                <a:ea typeface="Verdana" panose="020B0604030504040204" pitchFamily="34" charset="0"/>
              </a:rPr>
              <a:t>стану</a:t>
            </a:r>
            <a:endParaRPr lang="uk-UA" sz="1200" dirty="0">
              <a:solidFill>
                <a:schemeClr val="tx2">
                  <a:lumMod val="50000"/>
                </a:schemeClr>
              </a:solidFill>
              <a:latin typeface="Verdana" panose="020B0604030504040204" pitchFamily="34" charset="0"/>
              <a:ea typeface="Verdana" panose="020B0604030504040204" pitchFamily="34" charset="0"/>
            </a:endParaRPr>
          </a:p>
        </p:txBody>
      </p:sp>
      <p:sp>
        <p:nvSpPr>
          <p:cNvPr id="10" name="Прямоугольник 9"/>
          <p:cNvSpPr/>
          <p:nvPr/>
        </p:nvSpPr>
        <p:spPr>
          <a:xfrm>
            <a:off x="2103126" y="4947905"/>
            <a:ext cx="5915616" cy="276999"/>
          </a:xfrm>
          <a:prstGeom prst="rect">
            <a:avLst/>
          </a:prstGeom>
        </p:spPr>
        <p:txBody>
          <a:bodyPr wrap="square">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Адаптації та підвищення кваліфікації кадрів </a:t>
            </a:r>
          </a:p>
        </p:txBody>
      </p:sp>
      <p:sp>
        <p:nvSpPr>
          <p:cNvPr id="12" name="Прямоугольник 11"/>
          <p:cNvSpPr/>
          <p:nvPr/>
        </p:nvSpPr>
        <p:spPr>
          <a:xfrm>
            <a:off x="2103126" y="3792073"/>
            <a:ext cx="5566349" cy="461665"/>
          </a:xfrm>
          <a:prstGeom prst="rect">
            <a:avLst/>
          </a:prstGeom>
        </p:spPr>
        <p:txBody>
          <a:bodyPr wrap="square">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Забезпечення умов реалізації правил та обов'язків працівників, що передбачені трудовим законодавством</a:t>
            </a:r>
          </a:p>
        </p:txBody>
      </p:sp>
      <p:pic>
        <p:nvPicPr>
          <p:cNvPr id="38" name="Рисунок 37"/>
          <p:cNvPicPr>
            <a:picLocks noChangeAspect="1"/>
          </p:cNvPicPr>
          <p:nvPr/>
        </p:nvPicPr>
        <p:blipFill>
          <a:blip r:embed="rId2">
            <a:clrChange>
              <a:clrFrom>
                <a:srgbClr val="7494A8"/>
              </a:clrFrom>
              <a:clrTo>
                <a:srgbClr val="7494A8">
                  <a:alpha val="0"/>
                </a:srgbClr>
              </a:clrTo>
            </a:clrChange>
          </a:blip>
          <a:stretch>
            <a:fillRect/>
          </a:stretch>
        </p:blipFill>
        <p:spPr>
          <a:xfrm>
            <a:off x="1088784" y="4209124"/>
            <a:ext cx="400050" cy="304800"/>
          </a:xfrm>
          <a:prstGeom prst="rect">
            <a:avLst/>
          </a:prstGeom>
        </p:spPr>
      </p:pic>
      <p:sp>
        <p:nvSpPr>
          <p:cNvPr id="30" name="TextBox 29"/>
          <p:cNvSpPr txBox="1"/>
          <p:nvPr/>
        </p:nvSpPr>
        <p:spPr>
          <a:xfrm>
            <a:off x="109710" y="6211359"/>
            <a:ext cx="461790"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12</a:t>
            </a:r>
          </a:p>
        </p:txBody>
      </p:sp>
      <p:pic>
        <p:nvPicPr>
          <p:cNvPr id="35" name="Рисунок 34">
            <a:extLst>
              <a:ext uri="{FF2B5EF4-FFF2-40B4-BE49-F238E27FC236}">
                <a16:creationId xmlns:a16="http://schemas.microsoft.com/office/drawing/2014/main" id="{79F7AFD7-A786-4D72-B766-9A2A79340577}"/>
              </a:ext>
            </a:extLst>
          </p:cNvPr>
          <p:cNvPicPr>
            <a:picLocks noChangeAspect="1"/>
          </p:cNvPicPr>
          <p:nvPr/>
        </p:nvPicPr>
        <p:blipFill>
          <a:blip r:embed="rId2">
            <a:clrChange>
              <a:clrFrom>
                <a:srgbClr val="7494A8"/>
              </a:clrFrom>
              <a:clrTo>
                <a:srgbClr val="7494A8">
                  <a:alpha val="0"/>
                </a:srgbClr>
              </a:clrTo>
            </a:clrChange>
          </a:blip>
          <a:stretch>
            <a:fillRect/>
          </a:stretch>
        </p:blipFill>
        <p:spPr>
          <a:xfrm>
            <a:off x="1050707" y="3641719"/>
            <a:ext cx="400050" cy="304800"/>
          </a:xfrm>
          <a:prstGeom prst="rect">
            <a:avLst/>
          </a:prstGeom>
        </p:spPr>
      </p:pic>
      <p:pic>
        <p:nvPicPr>
          <p:cNvPr id="41" name="Рисунок 40">
            <a:extLst>
              <a:ext uri="{FF2B5EF4-FFF2-40B4-BE49-F238E27FC236}">
                <a16:creationId xmlns:a16="http://schemas.microsoft.com/office/drawing/2014/main" id="{3576B8FA-D094-4ADA-8E97-7BD6D3D6BA3A}"/>
              </a:ext>
            </a:extLst>
          </p:cNvPr>
          <p:cNvPicPr>
            <a:picLocks noChangeAspect="1"/>
          </p:cNvPicPr>
          <p:nvPr/>
        </p:nvPicPr>
        <p:blipFill>
          <a:blip r:embed="rId2">
            <a:clrChange>
              <a:clrFrom>
                <a:srgbClr val="7494A8"/>
              </a:clrFrom>
              <a:clrTo>
                <a:srgbClr val="7494A8">
                  <a:alpha val="0"/>
                </a:srgbClr>
              </a:clrTo>
            </a:clrChange>
          </a:blip>
          <a:stretch>
            <a:fillRect/>
          </a:stretch>
        </p:blipFill>
        <p:spPr>
          <a:xfrm>
            <a:off x="1088784" y="3070050"/>
            <a:ext cx="400050" cy="304800"/>
          </a:xfrm>
          <a:prstGeom prst="rect">
            <a:avLst/>
          </a:prstGeom>
        </p:spPr>
      </p:pic>
      <p:pic>
        <p:nvPicPr>
          <p:cNvPr id="42" name="Рисунок 41">
            <a:extLst>
              <a:ext uri="{FF2B5EF4-FFF2-40B4-BE49-F238E27FC236}">
                <a16:creationId xmlns:a16="http://schemas.microsoft.com/office/drawing/2014/main" id="{033F4D1A-045E-4729-837F-7602E7920622}"/>
              </a:ext>
            </a:extLst>
          </p:cNvPr>
          <p:cNvPicPr>
            <a:picLocks noChangeAspect="1"/>
          </p:cNvPicPr>
          <p:nvPr/>
        </p:nvPicPr>
        <p:blipFill>
          <a:blip r:embed="rId2">
            <a:clrChange>
              <a:clrFrom>
                <a:srgbClr val="7494A8"/>
              </a:clrFrom>
              <a:clrTo>
                <a:srgbClr val="7494A8">
                  <a:alpha val="0"/>
                </a:srgbClr>
              </a:clrTo>
            </a:clrChange>
          </a:blip>
          <a:stretch>
            <a:fillRect/>
          </a:stretch>
        </p:blipFill>
        <p:spPr>
          <a:xfrm>
            <a:off x="1114957" y="4755894"/>
            <a:ext cx="400050" cy="304800"/>
          </a:xfrm>
          <a:prstGeom prst="rect">
            <a:avLst/>
          </a:prstGeom>
        </p:spPr>
      </p:pic>
      <p:pic>
        <p:nvPicPr>
          <p:cNvPr id="43" name="Рисунок 42">
            <a:extLst>
              <a:ext uri="{FF2B5EF4-FFF2-40B4-BE49-F238E27FC236}">
                <a16:creationId xmlns:a16="http://schemas.microsoft.com/office/drawing/2014/main" id="{1BB12038-C39A-400F-B523-FD4B04D0E126}"/>
              </a:ext>
            </a:extLst>
          </p:cNvPr>
          <p:cNvPicPr>
            <a:picLocks noChangeAspect="1"/>
          </p:cNvPicPr>
          <p:nvPr/>
        </p:nvPicPr>
        <p:blipFill>
          <a:blip r:embed="rId2">
            <a:clrChange>
              <a:clrFrom>
                <a:srgbClr val="7494A8"/>
              </a:clrFrom>
              <a:clrTo>
                <a:srgbClr val="7494A8">
                  <a:alpha val="0"/>
                </a:srgbClr>
              </a:clrTo>
            </a:clrChange>
          </a:blip>
          <a:stretch>
            <a:fillRect/>
          </a:stretch>
        </p:blipFill>
        <p:spPr>
          <a:xfrm>
            <a:off x="1088784" y="5315333"/>
            <a:ext cx="400050" cy="304800"/>
          </a:xfrm>
          <a:prstGeom prst="rect">
            <a:avLst/>
          </a:prstGeom>
        </p:spPr>
      </p:pic>
      <p:sp>
        <p:nvSpPr>
          <p:cNvPr id="31" name="Прямоугольник 11">
            <a:extLst>
              <a:ext uri="{FF2B5EF4-FFF2-40B4-BE49-F238E27FC236}">
                <a16:creationId xmlns:a16="http://schemas.microsoft.com/office/drawing/2014/main" id="{43577D8A-898C-44E8-9148-1A0273A24955}"/>
              </a:ext>
            </a:extLst>
          </p:cNvPr>
          <p:cNvSpPr/>
          <p:nvPr/>
        </p:nvSpPr>
        <p:spPr>
          <a:xfrm>
            <a:off x="2110402" y="4348058"/>
            <a:ext cx="5566349" cy="276999"/>
          </a:xfrm>
          <a:prstGeom prst="rect">
            <a:avLst/>
          </a:prstGeom>
        </p:spPr>
        <p:txBody>
          <a:bodyPr wrap="square">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Зміцнення корпоративної культури</a:t>
            </a:r>
          </a:p>
        </p:txBody>
      </p:sp>
    </p:spTree>
    <p:extLst>
      <p:ext uri="{BB962C8B-B14F-4D97-AF65-F5344CB8AC3E}">
        <p14:creationId xmlns:p14="http://schemas.microsoft.com/office/powerpoint/2010/main" val="324432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Прямоугольник 85"/>
          <p:cNvSpPr/>
          <p:nvPr/>
        </p:nvSpPr>
        <p:spPr>
          <a:xfrm>
            <a:off x="-228361" y="1295785"/>
            <a:ext cx="7964443" cy="276999"/>
          </a:xfrm>
          <a:prstGeom prst="rect">
            <a:avLst/>
          </a:prstGeom>
          <a:noFill/>
        </p:spPr>
        <p:txBody>
          <a:bodyPr wrap="square" rtlCol="0">
            <a:spAutoFit/>
          </a:bodyPr>
          <a:lstStyle/>
          <a:p>
            <a:r>
              <a:rPr lang="uk-UA" sz="1200" dirty="0">
                <a:solidFill>
                  <a:schemeClr val="tx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rPr>
              <a:t>Екологічна політика ТОВ «Бровари </a:t>
            </a:r>
            <a:r>
              <a:rPr lang="uk-UA" sz="1200" noProof="1">
                <a:solidFill>
                  <a:schemeClr val="tx2">
                    <a:lumMod val="50000"/>
                  </a:schemeClr>
                </a:solidFill>
                <a:latin typeface="Verdana" panose="020B0604030504040204" pitchFamily="34" charset="0"/>
                <a:ea typeface="Verdana" panose="020B0604030504040204" pitchFamily="34" charset="0"/>
              </a:rPr>
              <a:t>Констракшн</a:t>
            </a:r>
            <a:r>
              <a:rPr lang="uk-UA" sz="1200" dirty="0">
                <a:solidFill>
                  <a:schemeClr val="tx2">
                    <a:lumMod val="50000"/>
                  </a:schemeClr>
                </a:solidFill>
                <a:latin typeface="Verdana" panose="020B0604030504040204" pitchFamily="34" charset="0"/>
                <a:ea typeface="Verdana" panose="020B0604030504040204" pitchFamily="34" charset="0"/>
              </a:rPr>
              <a:t>» базується на наступних принципах:</a:t>
            </a:r>
          </a:p>
        </p:txBody>
      </p:sp>
      <p:sp>
        <p:nvSpPr>
          <p:cNvPr id="92" name="Прямоугольник 91"/>
          <p:cNvSpPr/>
          <p:nvPr/>
        </p:nvSpPr>
        <p:spPr>
          <a:xfrm>
            <a:off x="91123" y="154293"/>
            <a:ext cx="3361818" cy="400110"/>
          </a:xfrm>
          <a:prstGeom prst="rect">
            <a:avLst/>
          </a:prstGeom>
        </p:spPr>
        <p:txBody>
          <a:bodyPr wrap="none">
            <a:spAutoFit/>
          </a:bodyPr>
          <a:lstStyle/>
          <a:p>
            <a:r>
              <a:rPr lang="uk-UA" sz="20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5. Екологічні аспекти</a:t>
            </a:r>
            <a:endParaRPr lang="uk-UA" sz="2000" b="1" i="1" dirty="0">
              <a:solidFill>
                <a:schemeClr val="tx2">
                  <a:lumMod val="50000"/>
                </a:schemeClr>
              </a:solidFill>
            </a:endParaRPr>
          </a:p>
        </p:txBody>
      </p:sp>
      <p:sp>
        <p:nvSpPr>
          <p:cNvPr id="37" name="TextBox 36"/>
          <p:cNvSpPr txBox="1"/>
          <p:nvPr/>
        </p:nvSpPr>
        <p:spPr>
          <a:xfrm>
            <a:off x="109710" y="6211359"/>
            <a:ext cx="461790"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13</a:t>
            </a:r>
          </a:p>
        </p:txBody>
      </p:sp>
      <p:grpSp>
        <p:nvGrpSpPr>
          <p:cNvPr id="119" name="Group 4">
            <a:extLst>
              <a:ext uri="{FF2B5EF4-FFF2-40B4-BE49-F238E27FC236}">
                <a16:creationId xmlns:a16="http://schemas.microsoft.com/office/drawing/2014/main" id="{8C1B06D1-9D27-414C-BECF-B02CC58E3BDC}"/>
              </a:ext>
            </a:extLst>
          </p:cNvPr>
          <p:cNvGrpSpPr/>
          <p:nvPr/>
        </p:nvGrpSpPr>
        <p:grpSpPr>
          <a:xfrm>
            <a:off x="980085" y="1898016"/>
            <a:ext cx="1049867" cy="1049867"/>
            <a:chOff x="4343400" y="1854885"/>
            <a:chExt cx="457200" cy="457200"/>
          </a:xfrm>
        </p:grpSpPr>
        <p:sp>
          <p:nvSpPr>
            <p:cNvPr id="121" name="Oval 6">
              <a:extLst>
                <a:ext uri="{FF2B5EF4-FFF2-40B4-BE49-F238E27FC236}">
                  <a16:creationId xmlns:a16="http://schemas.microsoft.com/office/drawing/2014/main" id="{019DD0E3-D548-E14F-B423-C017ED644577}"/>
                </a:ext>
              </a:extLst>
            </p:cNvPr>
            <p:cNvSpPr/>
            <p:nvPr/>
          </p:nvSpPr>
          <p:spPr>
            <a:xfrm>
              <a:off x="4343400" y="1854885"/>
              <a:ext cx="457200" cy="457200"/>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22" name="Oval 7">
              <a:extLst>
                <a:ext uri="{FF2B5EF4-FFF2-40B4-BE49-F238E27FC236}">
                  <a16:creationId xmlns:a16="http://schemas.microsoft.com/office/drawing/2014/main" id="{07AB0B8D-8596-A546-9F1A-D41182FA0740}"/>
                </a:ext>
              </a:extLst>
            </p:cNvPr>
            <p:cNvSpPr/>
            <p:nvPr/>
          </p:nvSpPr>
          <p:spPr>
            <a:xfrm>
              <a:off x="4408030" y="1919516"/>
              <a:ext cx="327939" cy="327939"/>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grpSp>
      <p:sp>
        <p:nvSpPr>
          <p:cNvPr id="117" name="Freeform: Shape 9">
            <a:extLst>
              <a:ext uri="{FF2B5EF4-FFF2-40B4-BE49-F238E27FC236}">
                <a16:creationId xmlns:a16="http://schemas.microsoft.com/office/drawing/2014/main" id="{21680980-D510-A845-B3FC-D53E82094021}"/>
              </a:ext>
            </a:extLst>
          </p:cNvPr>
          <p:cNvSpPr>
            <a:spLocks/>
          </p:cNvSpPr>
          <p:nvPr/>
        </p:nvSpPr>
        <p:spPr bwMode="auto">
          <a:xfrm>
            <a:off x="731389" y="2922484"/>
            <a:ext cx="1547259" cy="52757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alpha val="90000"/>
            </a:schemeClr>
          </a:solidFill>
          <a:ln>
            <a:noFill/>
          </a:ln>
        </p:spPr>
        <p:txBody>
          <a:bodyPr anchor="ctr"/>
          <a:ls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grpSp>
        <p:nvGrpSpPr>
          <p:cNvPr id="113" name="Group 13">
            <a:extLst>
              <a:ext uri="{FF2B5EF4-FFF2-40B4-BE49-F238E27FC236}">
                <a16:creationId xmlns:a16="http://schemas.microsoft.com/office/drawing/2014/main" id="{E27608FE-8EC0-D347-97FA-58D507E9F943}"/>
              </a:ext>
            </a:extLst>
          </p:cNvPr>
          <p:cNvGrpSpPr/>
          <p:nvPr/>
        </p:nvGrpSpPr>
        <p:grpSpPr>
          <a:xfrm>
            <a:off x="2572744" y="1898016"/>
            <a:ext cx="1049867" cy="1049867"/>
            <a:chOff x="4343400" y="1854885"/>
            <a:chExt cx="457200" cy="457200"/>
          </a:xfrm>
        </p:grpSpPr>
        <p:sp>
          <p:nvSpPr>
            <p:cNvPr id="115" name="Oval 15">
              <a:extLst>
                <a:ext uri="{FF2B5EF4-FFF2-40B4-BE49-F238E27FC236}">
                  <a16:creationId xmlns:a16="http://schemas.microsoft.com/office/drawing/2014/main" id="{EAA7841C-7AA8-4243-B3BE-55D29526B254}"/>
                </a:ext>
              </a:extLst>
            </p:cNvPr>
            <p:cNvSpPr/>
            <p:nvPr/>
          </p:nvSpPr>
          <p:spPr>
            <a:xfrm>
              <a:off x="4343400" y="1854885"/>
              <a:ext cx="457200" cy="457200"/>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16" name="Oval 16">
              <a:extLst>
                <a:ext uri="{FF2B5EF4-FFF2-40B4-BE49-F238E27FC236}">
                  <a16:creationId xmlns:a16="http://schemas.microsoft.com/office/drawing/2014/main" id="{85CD68A4-0C3C-824F-A6FA-AB20F163BD02}"/>
                </a:ext>
              </a:extLst>
            </p:cNvPr>
            <p:cNvSpPr/>
            <p:nvPr/>
          </p:nvSpPr>
          <p:spPr>
            <a:xfrm>
              <a:off x="4408030" y="1919516"/>
              <a:ext cx="327939" cy="327939"/>
            </a:xfrm>
            <a:prstGeom prst="ellipse">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grpSp>
      <p:sp>
        <p:nvSpPr>
          <p:cNvPr id="111" name="Freeform: Shape 18">
            <a:extLst>
              <a:ext uri="{FF2B5EF4-FFF2-40B4-BE49-F238E27FC236}">
                <a16:creationId xmlns:a16="http://schemas.microsoft.com/office/drawing/2014/main" id="{8A785149-2749-5641-A210-DDE343C720A9}"/>
              </a:ext>
            </a:extLst>
          </p:cNvPr>
          <p:cNvSpPr>
            <a:spLocks/>
          </p:cNvSpPr>
          <p:nvPr/>
        </p:nvSpPr>
        <p:spPr bwMode="auto">
          <a:xfrm>
            <a:off x="2324048" y="2922483"/>
            <a:ext cx="1547259" cy="527577"/>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2">
              <a:alpha val="90000"/>
            </a:schemeClr>
          </a:solidFill>
          <a:ln>
            <a:noFill/>
          </a:ln>
        </p:spPr>
        <p:txBody>
          <a:bodyPr anchor="ctr"/>
          <a:ls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grpSp>
        <p:nvGrpSpPr>
          <p:cNvPr id="107" name="Group 22">
            <a:extLst>
              <a:ext uri="{FF2B5EF4-FFF2-40B4-BE49-F238E27FC236}">
                <a16:creationId xmlns:a16="http://schemas.microsoft.com/office/drawing/2014/main" id="{AE067047-17ED-0042-B3CD-4755C1B36047}"/>
              </a:ext>
            </a:extLst>
          </p:cNvPr>
          <p:cNvGrpSpPr/>
          <p:nvPr/>
        </p:nvGrpSpPr>
        <p:grpSpPr>
          <a:xfrm>
            <a:off x="4194715" y="1898016"/>
            <a:ext cx="1049867" cy="1049867"/>
            <a:chOff x="4343400" y="1854885"/>
            <a:chExt cx="457200" cy="457200"/>
          </a:xfrm>
        </p:grpSpPr>
        <p:sp>
          <p:nvSpPr>
            <p:cNvPr id="109" name="Oval 24">
              <a:extLst>
                <a:ext uri="{FF2B5EF4-FFF2-40B4-BE49-F238E27FC236}">
                  <a16:creationId xmlns:a16="http://schemas.microsoft.com/office/drawing/2014/main" id="{4A2A5270-29A5-2D4C-A1D7-1C41B419E977}"/>
                </a:ext>
              </a:extLst>
            </p:cNvPr>
            <p:cNvSpPr/>
            <p:nvPr/>
          </p:nvSpPr>
          <p:spPr>
            <a:xfrm>
              <a:off x="4343400" y="1854885"/>
              <a:ext cx="457200" cy="457200"/>
            </a:xfrm>
            <a:prstGeom prst="ellipse">
              <a:avLst/>
            </a:prstGeom>
            <a:solidFill>
              <a:schemeClr val="bg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10" name="Oval 25">
              <a:extLst>
                <a:ext uri="{FF2B5EF4-FFF2-40B4-BE49-F238E27FC236}">
                  <a16:creationId xmlns:a16="http://schemas.microsoft.com/office/drawing/2014/main" id="{4D0E82FC-FDAA-5D4B-8E33-4F761C2A0DE1}"/>
                </a:ext>
              </a:extLst>
            </p:cNvPr>
            <p:cNvSpPr/>
            <p:nvPr/>
          </p:nvSpPr>
          <p:spPr>
            <a:xfrm>
              <a:off x="4408030" y="1919516"/>
              <a:ext cx="327939" cy="327939"/>
            </a:xfrm>
            <a:prstGeom prst="ellipse">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grpSp>
      <p:sp>
        <p:nvSpPr>
          <p:cNvPr id="105" name="Freeform: Shape 27">
            <a:extLst>
              <a:ext uri="{FF2B5EF4-FFF2-40B4-BE49-F238E27FC236}">
                <a16:creationId xmlns:a16="http://schemas.microsoft.com/office/drawing/2014/main" id="{F3DF0746-20EF-E149-AC81-64E68D3830A4}"/>
              </a:ext>
            </a:extLst>
          </p:cNvPr>
          <p:cNvSpPr>
            <a:spLocks/>
          </p:cNvSpPr>
          <p:nvPr/>
        </p:nvSpPr>
        <p:spPr bwMode="auto">
          <a:xfrm>
            <a:off x="3946019" y="2922483"/>
            <a:ext cx="1547259" cy="527577"/>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3">
              <a:alpha val="90000"/>
            </a:schemeClr>
          </a:solidFill>
          <a:ln>
            <a:noFill/>
          </a:ln>
        </p:spPr>
        <p:txBody>
          <a:bodyPr anchor="ctr"/>
          <a:ls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grpSp>
        <p:nvGrpSpPr>
          <p:cNvPr id="101" name="Group 31">
            <a:extLst>
              <a:ext uri="{FF2B5EF4-FFF2-40B4-BE49-F238E27FC236}">
                <a16:creationId xmlns:a16="http://schemas.microsoft.com/office/drawing/2014/main" id="{118E5217-E072-2C4C-AD2C-3D4AB135F5CA}"/>
              </a:ext>
            </a:extLst>
          </p:cNvPr>
          <p:cNvGrpSpPr/>
          <p:nvPr/>
        </p:nvGrpSpPr>
        <p:grpSpPr>
          <a:xfrm>
            <a:off x="5797254" y="1898016"/>
            <a:ext cx="1049867" cy="1049867"/>
            <a:chOff x="4343400" y="1854885"/>
            <a:chExt cx="457200" cy="457200"/>
          </a:xfrm>
        </p:grpSpPr>
        <p:sp>
          <p:nvSpPr>
            <p:cNvPr id="103" name="Oval 33">
              <a:extLst>
                <a:ext uri="{FF2B5EF4-FFF2-40B4-BE49-F238E27FC236}">
                  <a16:creationId xmlns:a16="http://schemas.microsoft.com/office/drawing/2014/main" id="{DC91552F-6EE7-7740-9AD6-26F10564EB4A}"/>
                </a:ext>
              </a:extLst>
            </p:cNvPr>
            <p:cNvSpPr/>
            <p:nvPr/>
          </p:nvSpPr>
          <p:spPr>
            <a:xfrm>
              <a:off x="4343400" y="1854885"/>
              <a:ext cx="457200" cy="457200"/>
            </a:xfrm>
            <a:prstGeom prst="ellipse">
              <a:avLst/>
            </a:prstGeom>
            <a:solidFill>
              <a:schemeClr val="bg1"/>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104" name="Oval 34">
              <a:extLst>
                <a:ext uri="{FF2B5EF4-FFF2-40B4-BE49-F238E27FC236}">
                  <a16:creationId xmlns:a16="http://schemas.microsoft.com/office/drawing/2014/main" id="{61BF5840-CEC1-A445-8403-669B37DA9F6B}"/>
                </a:ext>
              </a:extLst>
            </p:cNvPr>
            <p:cNvSpPr/>
            <p:nvPr/>
          </p:nvSpPr>
          <p:spPr>
            <a:xfrm>
              <a:off x="4408030" y="1919516"/>
              <a:ext cx="327939" cy="327939"/>
            </a:xfrm>
            <a:prstGeom prst="ellipse">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grpSp>
      <p:sp>
        <p:nvSpPr>
          <p:cNvPr id="99" name="Freeform: Shape 36">
            <a:extLst>
              <a:ext uri="{FF2B5EF4-FFF2-40B4-BE49-F238E27FC236}">
                <a16:creationId xmlns:a16="http://schemas.microsoft.com/office/drawing/2014/main" id="{5EC93C6A-B1DE-6649-A624-2C5A85FB1264}"/>
              </a:ext>
            </a:extLst>
          </p:cNvPr>
          <p:cNvSpPr>
            <a:spLocks/>
          </p:cNvSpPr>
          <p:nvPr/>
        </p:nvSpPr>
        <p:spPr bwMode="auto">
          <a:xfrm flipH="1">
            <a:off x="5548556" y="2922483"/>
            <a:ext cx="1547259" cy="527577"/>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4">
              <a:alpha val="90000"/>
            </a:schemeClr>
          </a:solidFill>
          <a:ln>
            <a:noFill/>
          </a:ln>
        </p:spPr>
        <p:txBody>
          <a:bodyPr anchor="ctr"/>
          <a:ls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grpSp>
        <p:nvGrpSpPr>
          <p:cNvPr id="95" name="Group 40">
            <a:extLst>
              <a:ext uri="{FF2B5EF4-FFF2-40B4-BE49-F238E27FC236}">
                <a16:creationId xmlns:a16="http://schemas.microsoft.com/office/drawing/2014/main" id="{DF529922-157C-714D-81DA-84EA4FCB762D}"/>
              </a:ext>
            </a:extLst>
          </p:cNvPr>
          <p:cNvGrpSpPr/>
          <p:nvPr/>
        </p:nvGrpSpPr>
        <p:grpSpPr>
          <a:xfrm>
            <a:off x="7379994" y="1898016"/>
            <a:ext cx="1049867" cy="1049867"/>
            <a:chOff x="4343400" y="1854885"/>
            <a:chExt cx="457200" cy="457200"/>
          </a:xfrm>
        </p:grpSpPr>
        <p:sp>
          <p:nvSpPr>
            <p:cNvPr id="97" name="Oval 42">
              <a:extLst>
                <a:ext uri="{FF2B5EF4-FFF2-40B4-BE49-F238E27FC236}">
                  <a16:creationId xmlns:a16="http://schemas.microsoft.com/office/drawing/2014/main" id="{A25B7585-9597-604D-8F24-83EE257D15C1}"/>
                </a:ext>
              </a:extLst>
            </p:cNvPr>
            <p:cNvSpPr/>
            <p:nvPr/>
          </p:nvSpPr>
          <p:spPr>
            <a:xfrm>
              <a:off x="4343400" y="1854885"/>
              <a:ext cx="457200" cy="457200"/>
            </a:xfrm>
            <a:prstGeom prst="ellipse">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sp>
          <p:nvSpPr>
            <p:cNvPr id="98" name="Oval 43">
              <a:extLst>
                <a:ext uri="{FF2B5EF4-FFF2-40B4-BE49-F238E27FC236}">
                  <a16:creationId xmlns:a16="http://schemas.microsoft.com/office/drawing/2014/main" id="{1BE87A02-F9A0-C049-8D7B-6729B8C2262E}"/>
                </a:ext>
              </a:extLst>
            </p:cNvPr>
            <p:cNvSpPr/>
            <p:nvPr/>
          </p:nvSpPr>
          <p:spPr>
            <a:xfrm>
              <a:off x="4408030" y="1919516"/>
              <a:ext cx="327939" cy="327939"/>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cs typeface="+mn-ea"/>
                <a:sym typeface="+mn-lt"/>
              </a:endParaRPr>
            </a:p>
          </p:txBody>
        </p:sp>
      </p:grpSp>
      <p:sp>
        <p:nvSpPr>
          <p:cNvPr id="93" name="Freeform: Shape 45">
            <a:extLst>
              <a:ext uri="{FF2B5EF4-FFF2-40B4-BE49-F238E27FC236}">
                <a16:creationId xmlns:a16="http://schemas.microsoft.com/office/drawing/2014/main" id="{D9CB586B-89BF-F04B-99E9-F07007216E6C}"/>
              </a:ext>
            </a:extLst>
          </p:cNvPr>
          <p:cNvSpPr>
            <a:spLocks/>
          </p:cNvSpPr>
          <p:nvPr/>
        </p:nvSpPr>
        <p:spPr bwMode="auto">
          <a:xfrm flipH="1">
            <a:off x="7131296" y="2922483"/>
            <a:ext cx="1547259" cy="527577"/>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anchor="ctr"/>
          <a:ls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cs typeface="+mn-ea"/>
              <a:sym typeface="+mn-lt"/>
            </a:endParaRPr>
          </a:p>
        </p:txBody>
      </p:sp>
      <p:sp>
        <p:nvSpPr>
          <p:cNvPr id="123" name="Прямоугольник 122"/>
          <p:cNvSpPr/>
          <p:nvPr/>
        </p:nvSpPr>
        <p:spPr>
          <a:xfrm>
            <a:off x="731389" y="3450060"/>
            <a:ext cx="1516964" cy="1938992"/>
          </a:xfrm>
          <a:prstGeom prst="rect">
            <a:avLst/>
          </a:prstGeom>
          <a:noFill/>
        </p:spPr>
        <p:txBody>
          <a:bodyPr wrap="square" rtlCol="0">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Використанні високотехнологічних матеріалів під час будівництва логістичних комплексів для максимальної енергоефективності об’єктів</a:t>
            </a:r>
          </a:p>
        </p:txBody>
      </p:sp>
      <p:sp>
        <p:nvSpPr>
          <p:cNvPr id="124" name="Прямоугольник 123"/>
          <p:cNvSpPr/>
          <p:nvPr/>
        </p:nvSpPr>
        <p:spPr>
          <a:xfrm>
            <a:off x="5555376" y="3450060"/>
            <a:ext cx="1524088" cy="1384995"/>
          </a:xfrm>
          <a:prstGeom prst="rect">
            <a:avLst/>
          </a:prstGeom>
          <a:noFill/>
        </p:spPr>
        <p:txBody>
          <a:bodyPr wrap="square" rtlCol="0">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Раціональному використанні природних ресурсів та охороні навколишнього середовища</a:t>
            </a:r>
          </a:p>
        </p:txBody>
      </p:sp>
      <p:sp>
        <p:nvSpPr>
          <p:cNvPr id="125" name="Прямоугольник 124"/>
          <p:cNvSpPr/>
          <p:nvPr/>
        </p:nvSpPr>
        <p:spPr>
          <a:xfrm>
            <a:off x="2323065" y="3453208"/>
            <a:ext cx="1527057" cy="1754326"/>
          </a:xfrm>
          <a:prstGeom prst="rect">
            <a:avLst/>
          </a:prstGeom>
          <a:noFill/>
        </p:spPr>
        <p:txBody>
          <a:bodyPr wrap="square" rtlCol="0">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Відмові від використання кислотних акумуляторів, які потребують будівництва спеціальних приміщень для зарядки</a:t>
            </a:r>
          </a:p>
        </p:txBody>
      </p:sp>
      <p:sp>
        <p:nvSpPr>
          <p:cNvPr id="126" name="Прямоугольник 125"/>
          <p:cNvSpPr/>
          <p:nvPr/>
        </p:nvSpPr>
        <p:spPr>
          <a:xfrm>
            <a:off x="7126850" y="3450059"/>
            <a:ext cx="1531675" cy="1938992"/>
          </a:xfrm>
          <a:prstGeom prst="rect">
            <a:avLst/>
          </a:prstGeom>
          <a:noFill/>
        </p:spPr>
        <p:txBody>
          <a:bodyPr wrap="square" rtlCol="0">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Мінімізувати вплив робочих процесів на довкілля (економія ресурсів, двосторонній друк, електронний документообіг).</a:t>
            </a:r>
          </a:p>
        </p:txBody>
      </p:sp>
      <p:sp>
        <p:nvSpPr>
          <p:cNvPr id="127" name="Прямоугольник 126"/>
          <p:cNvSpPr/>
          <p:nvPr/>
        </p:nvSpPr>
        <p:spPr>
          <a:xfrm>
            <a:off x="3916707" y="3453208"/>
            <a:ext cx="1465090" cy="1015663"/>
          </a:xfrm>
          <a:prstGeom prst="rect">
            <a:avLst/>
          </a:prstGeom>
          <a:noFill/>
        </p:spPr>
        <p:txBody>
          <a:bodyPr wrap="square" rtlCol="0">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Використанні екологічних </a:t>
            </a:r>
            <a:r>
              <a:rPr lang="uk-UA" sz="1200" noProof="1">
                <a:solidFill>
                  <a:schemeClr val="tx2">
                    <a:lumMod val="50000"/>
                  </a:schemeClr>
                </a:solidFill>
                <a:latin typeface="Verdana" panose="020B0604030504040204" pitchFamily="34" charset="0"/>
                <a:ea typeface="Verdana" panose="020B0604030504040204" pitchFamily="34" charset="0"/>
              </a:rPr>
              <a:t>Li-ion батарей </a:t>
            </a:r>
            <a:r>
              <a:rPr lang="uk-UA" sz="1200" dirty="0">
                <a:solidFill>
                  <a:schemeClr val="tx2">
                    <a:lumMod val="50000"/>
                  </a:schemeClr>
                </a:solidFill>
                <a:latin typeface="Verdana" panose="020B0604030504040204" pitchFamily="34" charset="0"/>
                <a:ea typeface="Verdana" panose="020B0604030504040204" pitchFamily="34" charset="0"/>
              </a:rPr>
              <a:t>для складської техніки</a:t>
            </a:r>
          </a:p>
        </p:txBody>
      </p:sp>
      <p:sp>
        <p:nvSpPr>
          <p:cNvPr id="2" name="TextBox 1"/>
          <p:cNvSpPr txBox="1"/>
          <p:nvPr/>
        </p:nvSpPr>
        <p:spPr>
          <a:xfrm>
            <a:off x="1200109" y="2097141"/>
            <a:ext cx="743930" cy="646331"/>
          </a:xfrm>
          <a:prstGeom prst="rect">
            <a:avLst/>
          </a:prstGeom>
          <a:noFill/>
        </p:spPr>
        <p:txBody>
          <a:bodyPr wrap="square" rtlCol="0">
            <a:spAutoFit/>
          </a:bodyPr>
          <a:lstStyle/>
          <a:p>
            <a:r>
              <a:rPr lang="uk-UA" sz="3600" dirty="0">
                <a:solidFill>
                  <a:schemeClr val="bg1"/>
                </a:solidFill>
              </a:rPr>
              <a:t>01</a:t>
            </a:r>
            <a:endParaRPr lang="en-US" sz="3600" dirty="0">
              <a:solidFill>
                <a:schemeClr val="bg1"/>
              </a:solidFill>
            </a:endParaRPr>
          </a:p>
        </p:txBody>
      </p:sp>
      <p:sp>
        <p:nvSpPr>
          <p:cNvPr id="133" name="TextBox 132"/>
          <p:cNvSpPr txBox="1"/>
          <p:nvPr/>
        </p:nvSpPr>
        <p:spPr>
          <a:xfrm>
            <a:off x="2773153" y="2097141"/>
            <a:ext cx="743930" cy="646331"/>
          </a:xfrm>
          <a:prstGeom prst="rect">
            <a:avLst/>
          </a:prstGeom>
          <a:noFill/>
        </p:spPr>
        <p:txBody>
          <a:bodyPr wrap="square" rtlCol="0">
            <a:spAutoFit/>
          </a:bodyPr>
          <a:lstStyle/>
          <a:p>
            <a:r>
              <a:rPr lang="uk-UA" sz="3600" dirty="0">
                <a:solidFill>
                  <a:schemeClr val="bg1"/>
                </a:solidFill>
              </a:rPr>
              <a:t>02</a:t>
            </a:r>
            <a:endParaRPr lang="en-US" sz="3600" dirty="0">
              <a:solidFill>
                <a:schemeClr val="bg1"/>
              </a:solidFill>
            </a:endParaRPr>
          </a:p>
        </p:txBody>
      </p:sp>
      <p:sp>
        <p:nvSpPr>
          <p:cNvPr id="134" name="TextBox 133"/>
          <p:cNvSpPr txBox="1"/>
          <p:nvPr/>
        </p:nvSpPr>
        <p:spPr>
          <a:xfrm>
            <a:off x="4411317" y="2107787"/>
            <a:ext cx="743930" cy="646331"/>
          </a:xfrm>
          <a:prstGeom prst="rect">
            <a:avLst/>
          </a:prstGeom>
          <a:noFill/>
        </p:spPr>
        <p:txBody>
          <a:bodyPr wrap="square" rtlCol="0">
            <a:spAutoFit/>
          </a:bodyPr>
          <a:lstStyle/>
          <a:p>
            <a:r>
              <a:rPr lang="uk-UA" sz="3600" dirty="0">
                <a:solidFill>
                  <a:schemeClr val="bg1"/>
                </a:solidFill>
              </a:rPr>
              <a:t>03</a:t>
            </a:r>
            <a:endParaRPr lang="en-US" sz="3600" dirty="0">
              <a:solidFill>
                <a:schemeClr val="bg1"/>
              </a:solidFill>
            </a:endParaRPr>
          </a:p>
        </p:txBody>
      </p:sp>
      <p:sp>
        <p:nvSpPr>
          <p:cNvPr id="135" name="TextBox 134"/>
          <p:cNvSpPr txBox="1"/>
          <p:nvPr/>
        </p:nvSpPr>
        <p:spPr>
          <a:xfrm>
            <a:off x="6028985" y="2087084"/>
            <a:ext cx="743930" cy="646331"/>
          </a:xfrm>
          <a:prstGeom prst="rect">
            <a:avLst/>
          </a:prstGeom>
          <a:noFill/>
        </p:spPr>
        <p:txBody>
          <a:bodyPr wrap="square" rtlCol="0">
            <a:spAutoFit/>
          </a:bodyPr>
          <a:lstStyle/>
          <a:p>
            <a:r>
              <a:rPr lang="uk-UA" sz="3600" dirty="0">
                <a:solidFill>
                  <a:schemeClr val="bg1"/>
                </a:solidFill>
              </a:rPr>
              <a:t>04</a:t>
            </a:r>
            <a:endParaRPr lang="en-US" sz="3600" dirty="0">
              <a:solidFill>
                <a:schemeClr val="bg1"/>
              </a:solidFill>
            </a:endParaRPr>
          </a:p>
        </p:txBody>
      </p:sp>
      <p:sp>
        <p:nvSpPr>
          <p:cNvPr id="136" name="TextBox 135"/>
          <p:cNvSpPr txBox="1"/>
          <p:nvPr/>
        </p:nvSpPr>
        <p:spPr>
          <a:xfrm>
            <a:off x="7611725" y="2107787"/>
            <a:ext cx="743930" cy="646331"/>
          </a:xfrm>
          <a:prstGeom prst="rect">
            <a:avLst/>
          </a:prstGeom>
          <a:noFill/>
        </p:spPr>
        <p:txBody>
          <a:bodyPr wrap="square" rtlCol="0">
            <a:spAutoFit/>
          </a:bodyPr>
          <a:lstStyle/>
          <a:p>
            <a:r>
              <a:rPr lang="uk-UA" sz="3600" dirty="0">
                <a:solidFill>
                  <a:schemeClr val="bg1"/>
                </a:solidFill>
              </a:rPr>
              <a:t>05</a:t>
            </a:r>
            <a:endParaRPr lang="en-US" sz="3600" dirty="0">
              <a:solidFill>
                <a:schemeClr val="bg1"/>
              </a:solidFill>
            </a:endParaRPr>
          </a:p>
        </p:txBody>
      </p:sp>
    </p:spTree>
    <p:extLst>
      <p:ext uri="{BB962C8B-B14F-4D97-AF65-F5344CB8AC3E}">
        <p14:creationId xmlns:p14="http://schemas.microsoft.com/office/powerpoint/2010/main" val="329510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3477790" y="1218353"/>
            <a:ext cx="2188420" cy="276999"/>
          </a:xfrm>
          <a:prstGeom prst="rect">
            <a:avLst/>
          </a:prstGeom>
        </p:spPr>
        <p:txBody>
          <a:bodyPr wrap="none">
            <a:spAutoFit/>
          </a:bodyPr>
          <a:lstStyle/>
          <a:p>
            <a:r>
              <a:rPr lang="uk-UA" sz="1200" b="1" i="1" dirty="0">
                <a:solidFill>
                  <a:schemeClr val="tx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Ризики підприємства: </a:t>
            </a:r>
          </a:p>
        </p:txBody>
      </p:sp>
      <p:sp>
        <p:nvSpPr>
          <p:cNvPr id="37" name="Прямоугольник 36"/>
          <p:cNvSpPr/>
          <p:nvPr/>
        </p:nvSpPr>
        <p:spPr>
          <a:xfrm>
            <a:off x="91123" y="154293"/>
            <a:ext cx="3706464" cy="400110"/>
          </a:xfrm>
          <a:prstGeom prst="rect">
            <a:avLst/>
          </a:prstGeom>
        </p:spPr>
        <p:txBody>
          <a:bodyPr wrap="none">
            <a:spAutoFit/>
          </a:bodyPr>
          <a:lstStyle/>
          <a:p>
            <a:r>
              <a:rPr lang="uk-UA" sz="20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6. Ризики підприємства</a:t>
            </a:r>
            <a:endParaRPr lang="uk-UA" sz="2000" b="1" i="1" dirty="0">
              <a:solidFill>
                <a:schemeClr val="tx2">
                  <a:lumMod val="50000"/>
                </a:schemeClr>
              </a:solidFill>
            </a:endParaRPr>
          </a:p>
        </p:txBody>
      </p:sp>
      <p:grpSp>
        <p:nvGrpSpPr>
          <p:cNvPr id="40" name="Group 27">
            <a:extLst>
              <a:ext uri="{FF2B5EF4-FFF2-40B4-BE49-F238E27FC236}">
                <a16:creationId xmlns:a16="http://schemas.microsoft.com/office/drawing/2014/main" id="{337F1E8C-CCA6-A04A-BE4C-390CB0637223}"/>
              </a:ext>
            </a:extLst>
          </p:cNvPr>
          <p:cNvGrpSpPr/>
          <p:nvPr/>
        </p:nvGrpSpPr>
        <p:grpSpPr>
          <a:xfrm rot="5400000">
            <a:off x="2858541" y="2842390"/>
            <a:ext cx="3433460" cy="2067284"/>
            <a:chOff x="3527801" y="2559568"/>
            <a:chExt cx="4661611" cy="2702803"/>
          </a:xfrm>
        </p:grpSpPr>
        <p:sp>
          <p:nvSpPr>
            <p:cNvPr id="42" name="Round Diagonal Corner Rectangle 2">
              <a:extLst>
                <a:ext uri="{FF2B5EF4-FFF2-40B4-BE49-F238E27FC236}">
                  <a16:creationId xmlns:a16="http://schemas.microsoft.com/office/drawing/2014/main" id="{AAD68538-27B5-DE4F-A381-677119F0AEFA}"/>
                </a:ext>
              </a:extLst>
            </p:cNvPr>
            <p:cNvSpPr/>
            <p:nvPr/>
          </p:nvSpPr>
          <p:spPr>
            <a:xfrm rot="5400000">
              <a:off x="2892063" y="3761832"/>
              <a:ext cx="2125467" cy="853991"/>
            </a:xfrm>
            <a:prstGeom prst="round2DiagRect">
              <a:avLst>
                <a:gd name="adj1" fmla="val 332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cs typeface="+mn-ea"/>
                <a:sym typeface="+mn-lt"/>
              </a:endParaRPr>
            </a:p>
          </p:txBody>
        </p:sp>
        <p:sp>
          <p:nvSpPr>
            <p:cNvPr id="43" name="Parallelogram 30">
              <a:extLst>
                <a:ext uri="{FF2B5EF4-FFF2-40B4-BE49-F238E27FC236}">
                  <a16:creationId xmlns:a16="http://schemas.microsoft.com/office/drawing/2014/main" id="{5A9DE337-FF03-7A40-A335-4A73F577294E}"/>
                </a:ext>
              </a:extLst>
            </p:cNvPr>
            <p:cNvSpPr/>
            <p:nvPr/>
          </p:nvSpPr>
          <p:spPr>
            <a:xfrm rot="5400000" flipH="1">
              <a:off x="3438139" y="3880910"/>
              <a:ext cx="2314306" cy="426997"/>
            </a:xfrm>
            <a:prstGeom prst="parallelogram">
              <a:avLst>
                <a:gd name="adj" fmla="val 2172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44" name="Round Diagonal Corner Rectangle 5">
              <a:extLst>
                <a:ext uri="{FF2B5EF4-FFF2-40B4-BE49-F238E27FC236}">
                  <a16:creationId xmlns:a16="http://schemas.microsoft.com/office/drawing/2014/main" id="{C931EF24-D658-F84F-BE78-48225041671C}"/>
                </a:ext>
              </a:extLst>
            </p:cNvPr>
            <p:cNvSpPr/>
            <p:nvPr/>
          </p:nvSpPr>
          <p:spPr>
            <a:xfrm rot="5400000">
              <a:off x="5246982" y="3572991"/>
              <a:ext cx="2503152" cy="853991"/>
            </a:xfrm>
            <a:prstGeom prst="round2DiagRect">
              <a:avLst>
                <a:gd name="adj1" fmla="val 33219"/>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cs typeface="+mn-ea"/>
                <a:sym typeface="+mn-lt"/>
              </a:endParaRPr>
            </a:p>
          </p:txBody>
        </p:sp>
        <p:sp>
          <p:nvSpPr>
            <p:cNvPr id="45" name="Round Diagonal Corner Rectangle 6">
              <a:extLst>
                <a:ext uri="{FF2B5EF4-FFF2-40B4-BE49-F238E27FC236}">
                  <a16:creationId xmlns:a16="http://schemas.microsoft.com/office/drawing/2014/main" id="{A02FBC65-27AE-2841-8143-12DE686F67B8}"/>
                </a:ext>
              </a:extLst>
            </p:cNvPr>
            <p:cNvSpPr/>
            <p:nvPr/>
          </p:nvSpPr>
          <p:spPr>
            <a:xfrm rot="5400000">
              <a:off x="6416421" y="3478569"/>
              <a:ext cx="2691992" cy="853991"/>
            </a:xfrm>
            <a:prstGeom prst="round2DiagRect">
              <a:avLst>
                <a:gd name="adj1" fmla="val 33219"/>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cs typeface="+mn-ea"/>
                <a:sym typeface="+mn-lt"/>
              </a:endParaRPr>
            </a:p>
          </p:txBody>
        </p:sp>
        <p:sp>
          <p:nvSpPr>
            <p:cNvPr id="46" name="Parallelogram 58">
              <a:extLst>
                <a:ext uri="{FF2B5EF4-FFF2-40B4-BE49-F238E27FC236}">
                  <a16:creationId xmlns:a16="http://schemas.microsoft.com/office/drawing/2014/main" id="{401C0AA7-B114-3B47-A43D-1066958201C0}"/>
                </a:ext>
              </a:extLst>
            </p:cNvPr>
            <p:cNvSpPr/>
            <p:nvPr/>
          </p:nvSpPr>
          <p:spPr>
            <a:xfrm rot="5400000" flipH="1">
              <a:off x="5781179" y="3693378"/>
              <a:ext cx="2694618" cy="426997"/>
            </a:xfrm>
            <a:prstGeom prst="parallelogram">
              <a:avLst>
                <a:gd name="adj" fmla="val 25419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47" name="Parallelogram 59">
              <a:extLst>
                <a:ext uri="{FF2B5EF4-FFF2-40B4-BE49-F238E27FC236}">
                  <a16:creationId xmlns:a16="http://schemas.microsoft.com/office/drawing/2014/main" id="{EAFC2D89-D68F-6F4B-8711-D3271EF8728F}"/>
                </a:ext>
              </a:extLst>
            </p:cNvPr>
            <p:cNvSpPr/>
            <p:nvPr/>
          </p:nvSpPr>
          <p:spPr>
            <a:xfrm rot="5400000" flipH="1">
              <a:off x="4606157" y="3791892"/>
              <a:ext cx="2513961" cy="426997"/>
            </a:xfrm>
            <a:prstGeom prst="parallelogram">
              <a:avLst>
                <a:gd name="adj" fmla="val 2214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mn-ea"/>
                <a:sym typeface="+mn-lt"/>
              </a:endParaRPr>
            </a:p>
          </p:txBody>
        </p:sp>
        <p:sp>
          <p:nvSpPr>
            <p:cNvPr id="48" name="Round Diagonal Corner Rectangle 4">
              <a:extLst>
                <a:ext uri="{FF2B5EF4-FFF2-40B4-BE49-F238E27FC236}">
                  <a16:creationId xmlns:a16="http://schemas.microsoft.com/office/drawing/2014/main" id="{EEF71901-723B-2F4A-A537-E8F8B544C460}"/>
                </a:ext>
              </a:extLst>
            </p:cNvPr>
            <p:cNvSpPr/>
            <p:nvPr/>
          </p:nvSpPr>
          <p:spPr>
            <a:xfrm rot="5400000">
              <a:off x="4078633" y="3667411"/>
              <a:ext cx="2314308" cy="853991"/>
            </a:xfrm>
            <a:prstGeom prst="round2DiagRect">
              <a:avLst>
                <a:gd name="adj1" fmla="val 33219"/>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A"/>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dirty="0">
                <a:cs typeface="+mn-ea"/>
                <a:sym typeface="+mn-lt"/>
              </a:endParaRPr>
            </a:p>
          </p:txBody>
        </p:sp>
        <p:sp>
          <p:nvSpPr>
            <p:cNvPr id="59" name="Rectangle 98">
              <a:extLst>
                <a:ext uri="{FF2B5EF4-FFF2-40B4-BE49-F238E27FC236}">
                  <a16:creationId xmlns:a16="http://schemas.microsoft.com/office/drawing/2014/main" id="{AB047C87-07CC-A54C-8F3A-23778D6C58D4}"/>
                </a:ext>
              </a:extLst>
            </p:cNvPr>
            <p:cNvSpPr>
              <a:spLocks noChangeArrowheads="1"/>
            </p:cNvSpPr>
            <p:nvPr/>
          </p:nvSpPr>
          <p:spPr bwMode="auto">
            <a:xfrm>
              <a:off x="6467803" y="3349328"/>
              <a:ext cx="58731" cy="24028"/>
            </a:xfrm>
            <a:prstGeom prst="rect">
              <a:avLst/>
            </a:prstGeom>
            <a:solidFill>
              <a:schemeClr val="accent4">
                <a:lumMod val="20000"/>
                <a:lumOff val="80000"/>
              </a:schemeClr>
            </a:solidFill>
            <a:ln w="9525">
              <a:noFill/>
              <a:miter lim="800000"/>
              <a:headEnd/>
              <a:tailEnd/>
            </a:ln>
          </p:spPr>
          <p:txBody>
            <a:bodyPr vert="horz" wrap="square" lIns="121920" tIns="60960" rIns="121920" bIns="60960" numCol="1" anchor="t" anchorCtr="0" compatLnSpc="1">
              <a:prstTxWarp prst="textNoShape">
                <a:avLst/>
              </a:prstTxWarp>
            </a:bodyPr>
            <a:lstStyle>
              <a:defPPr>
                <a:defRPr lang="en-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cs typeface="+mn-ea"/>
                <a:sym typeface="+mn-lt"/>
              </a:endParaRPr>
            </a:p>
          </p:txBody>
        </p:sp>
      </p:grpSp>
      <p:sp>
        <p:nvSpPr>
          <p:cNvPr id="62" name="Прямоугольник 61"/>
          <p:cNvSpPr/>
          <p:nvPr/>
        </p:nvSpPr>
        <p:spPr>
          <a:xfrm>
            <a:off x="3541628" y="2222676"/>
            <a:ext cx="1949474" cy="461665"/>
          </a:xfrm>
          <a:prstGeom prst="rect">
            <a:avLst/>
          </a:prstGeom>
        </p:spPr>
        <p:txBody>
          <a:bodyPr wrap="square">
            <a:spAutoFit/>
          </a:bodyPr>
          <a:lstStyle/>
          <a:p>
            <a:r>
              <a:rPr lang="uk-UA" sz="1200" dirty="0">
                <a:solidFill>
                  <a:schemeClr val="bg1"/>
                </a:solidFill>
                <a:latin typeface="Verdana" panose="020B0604030504040204" pitchFamily="34" charset="0"/>
                <a:ea typeface="Verdana" panose="020B0604030504040204" pitchFamily="34" charset="0"/>
              </a:rPr>
              <a:t>Ризики пов’язані з втратою майна </a:t>
            </a:r>
          </a:p>
        </p:txBody>
      </p:sp>
      <p:sp>
        <p:nvSpPr>
          <p:cNvPr id="63" name="Прямоугольник 62"/>
          <p:cNvSpPr/>
          <p:nvPr/>
        </p:nvSpPr>
        <p:spPr>
          <a:xfrm>
            <a:off x="316409" y="2058990"/>
            <a:ext cx="3161381" cy="830997"/>
          </a:xfrm>
          <a:prstGeom prst="rect">
            <a:avLst/>
          </a:prstGeom>
        </p:spPr>
        <p:txBody>
          <a:bodyPr wrap="square">
            <a:spAutoFit/>
          </a:bodyPr>
          <a:lstStyle/>
          <a:p>
            <a:pPr algn="just"/>
            <a:r>
              <a:rPr lang="uk-UA" sz="1200" dirty="0">
                <a:solidFill>
                  <a:schemeClr val="tx2">
                    <a:lumMod val="50000"/>
                  </a:schemeClr>
                </a:solidFill>
                <a:latin typeface="Verdana" panose="020B0604030504040204" pitchFamily="34" charset="0"/>
                <a:ea typeface="Verdana" panose="020B0604030504040204" pitchFamily="34" charset="0"/>
              </a:rPr>
              <a:t>Відповідними службами проводяться постійні заходи з охорони праці та пожежної безпеки, та відповідний контроль орендарів</a:t>
            </a:r>
          </a:p>
        </p:txBody>
      </p:sp>
      <p:sp>
        <p:nvSpPr>
          <p:cNvPr id="64" name="Прямоугольник с двумя усеченными противолежащими углами 63"/>
          <p:cNvSpPr/>
          <p:nvPr/>
        </p:nvSpPr>
        <p:spPr>
          <a:xfrm>
            <a:off x="303564" y="2063366"/>
            <a:ext cx="5016469" cy="873652"/>
          </a:xfrm>
          <a:prstGeom prst="snip2DiagRect">
            <a:avLst/>
          </a:prstGeom>
          <a:noFill/>
          <a:ln w="25400">
            <a:solidFill>
              <a:srgbClr val="4D6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65" name="Прямоугольник с двумя усеченными противолежащими углами 64"/>
          <p:cNvSpPr/>
          <p:nvPr/>
        </p:nvSpPr>
        <p:spPr>
          <a:xfrm>
            <a:off x="3388350" y="2931501"/>
            <a:ext cx="5016469" cy="956402"/>
          </a:xfrm>
          <a:prstGeom prst="snip2DiagRect">
            <a:avLst/>
          </a:prstGeom>
          <a:noFill/>
          <a:ln w="25400">
            <a:solidFill>
              <a:srgbClr val="4D6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66" name="Прямоугольник с двумя усеченными противолежащими углами 65"/>
          <p:cNvSpPr/>
          <p:nvPr/>
        </p:nvSpPr>
        <p:spPr>
          <a:xfrm>
            <a:off x="657507" y="3887903"/>
            <a:ext cx="5016469" cy="957094"/>
          </a:xfrm>
          <a:prstGeom prst="snip2DiagRect">
            <a:avLst/>
          </a:prstGeom>
          <a:noFill/>
          <a:ln w="25400">
            <a:solidFill>
              <a:srgbClr val="4D6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67" name="Прямоугольник с двумя усеченными противолежащими углами 66"/>
          <p:cNvSpPr/>
          <p:nvPr/>
        </p:nvSpPr>
        <p:spPr>
          <a:xfrm>
            <a:off x="3165742" y="4843856"/>
            <a:ext cx="5016469" cy="873652"/>
          </a:xfrm>
          <a:prstGeom prst="snip2DiagRect">
            <a:avLst/>
          </a:prstGeom>
          <a:noFill/>
          <a:ln w="25400">
            <a:solidFill>
              <a:srgbClr val="4D65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effectLst>
                <a:outerShdw blurRad="38100" dist="38100" dir="2700000" algn="tl">
                  <a:srgbClr val="000000">
                    <a:alpha val="43137"/>
                  </a:srgbClr>
                </a:outerShdw>
              </a:effectLst>
              <a:latin typeface="Verdana" panose="020B0604030504040204" pitchFamily="34" charset="0"/>
              <a:ea typeface="Verdana" panose="020B0604030504040204" pitchFamily="34" charset="0"/>
            </a:endParaRPr>
          </a:p>
        </p:txBody>
      </p:sp>
      <p:sp>
        <p:nvSpPr>
          <p:cNvPr id="68" name="Прямоугольник 67"/>
          <p:cNvSpPr/>
          <p:nvPr/>
        </p:nvSpPr>
        <p:spPr>
          <a:xfrm>
            <a:off x="3555021" y="3182403"/>
            <a:ext cx="1896059" cy="461665"/>
          </a:xfrm>
          <a:prstGeom prst="rect">
            <a:avLst/>
          </a:prstGeom>
        </p:spPr>
        <p:txBody>
          <a:bodyPr wrap="square">
            <a:spAutoFit/>
          </a:bodyPr>
          <a:lstStyle/>
          <a:p>
            <a:r>
              <a:rPr lang="uk-UA" sz="1200" dirty="0">
                <a:solidFill>
                  <a:schemeClr val="bg1"/>
                </a:solidFill>
                <a:latin typeface="Verdana" panose="020B0604030504040204" pitchFamily="34" charset="0"/>
                <a:ea typeface="Verdana" panose="020B0604030504040204" pitchFamily="34" charset="0"/>
              </a:rPr>
              <a:t>Ризики про- термінування оплати </a:t>
            </a:r>
          </a:p>
        </p:txBody>
      </p:sp>
      <p:sp>
        <p:nvSpPr>
          <p:cNvPr id="69" name="Прямоугольник 68"/>
          <p:cNvSpPr/>
          <p:nvPr/>
        </p:nvSpPr>
        <p:spPr>
          <a:xfrm>
            <a:off x="5608913" y="2994204"/>
            <a:ext cx="2986070" cy="830997"/>
          </a:xfrm>
          <a:prstGeom prst="rect">
            <a:avLst/>
          </a:prstGeom>
        </p:spPr>
        <p:txBody>
          <a:bodyPr wrap="square">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Постійна комунікація та підтримання взаємовідносин з клієнтами для чіткого розуміння спроможності оплати</a:t>
            </a:r>
          </a:p>
        </p:txBody>
      </p:sp>
      <p:sp>
        <p:nvSpPr>
          <p:cNvPr id="70" name="Прямоугольник 69"/>
          <p:cNvSpPr/>
          <p:nvPr/>
        </p:nvSpPr>
        <p:spPr>
          <a:xfrm>
            <a:off x="3647290" y="4041423"/>
            <a:ext cx="1889404" cy="646331"/>
          </a:xfrm>
          <a:prstGeom prst="rect">
            <a:avLst/>
          </a:prstGeom>
        </p:spPr>
        <p:txBody>
          <a:bodyPr wrap="square">
            <a:spAutoFit/>
          </a:bodyPr>
          <a:lstStyle/>
          <a:p>
            <a:r>
              <a:rPr lang="uk-UA" sz="1200" dirty="0">
                <a:solidFill>
                  <a:schemeClr val="bg1"/>
                </a:solidFill>
                <a:latin typeface="Verdana" panose="020B0604030504040204" pitchFamily="34" charset="0"/>
                <a:ea typeface="Verdana" panose="020B0604030504040204" pitchFamily="34" charset="0"/>
              </a:rPr>
              <a:t>Ризик виникнення </a:t>
            </a:r>
            <a:r>
              <a:rPr lang="uk-UA" sz="1200" noProof="1">
                <a:solidFill>
                  <a:schemeClr val="bg1"/>
                </a:solidFill>
                <a:latin typeface="Verdana" panose="020B0604030504040204" pitchFamily="34" charset="0"/>
                <a:ea typeface="Verdana" panose="020B0604030504040204" pitchFamily="34" charset="0"/>
              </a:rPr>
              <a:t>вакантності</a:t>
            </a:r>
            <a:r>
              <a:rPr lang="uk-UA" sz="1200" dirty="0">
                <a:solidFill>
                  <a:schemeClr val="bg1"/>
                </a:solidFill>
                <a:latin typeface="Verdana" panose="020B0604030504040204" pitchFamily="34" charset="0"/>
                <a:ea typeface="Verdana" panose="020B0604030504040204" pitchFamily="34" charset="0"/>
              </a:rPr>
              <a:t> вільної площі</a:t>
            </a:r>
          </a:p>
        </p:txBody>
      </p:sp>
      <p:sp>
        <p:nvSpPr>
          <p:cNvPr id="71" name="Прямоугольник 70"/>
          <p:cNvSpPr/>
          <p:nvPr/>
        </p:nvSpPr>
        <p:spPr>
          <a:xfrm>
            <a:off x="916447" y="4023192"/>
            <a:ext cx="2238957" cy="646331"/>
          </a:xfrm>
          <a:prstGeom prst="rect">
            <a:avLst/>
          </a:prstGeom>
        </p:spPr>
        <p:txBody>
          <a:bodyPr wrap="square">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Моніторинг нових клієнтів з можливістю оперативної заміни</a:t>
            </a:r>
          </a:p>
        </p:txBody>
      </p:sp>
      <p:sp>
        <p:nvSpPr>
          <p:cNvPr id="72" name="Прямоугольник 71"/>
          <p:cNvSpPr/>
          <p:nvPr/>
        </p:nvSpPr>
        <p:spPr>
          <a:xfrm>
            <a:off x="3647290" y="4934945"/>
            <a:ext cx="2312909" cy="646331"/>
          </a:xfrm>
          <a:prstGeom prst="rect">
            <a:avLst/>
          </a:prstGeom>
        </p:spPr>
        <p:txBody>
          <a:bodyPr wrap="square">
            <a:spAutoFit/>
          </a:bodyPr>
          <a:lstStyle/>
          <a:p>
            <a:r>
              <a:rPr lang="uk-UA" sz="1200" dirty="0">
                <a:solidFill>
                  <a:schemeClr val="bg1"/>
                </a:solidFill>
                <a:latin typeface="Verdana" panose="020B0604030504040204" pitchFamily="34" charset="0"/>
                <a:ea typeface="Verdana" panose="020B0604030504040204" pitchFamily="34" charset="0"/>
              </a:rPr>
              <a:t>Ризик зниження операційної діяльності ключового орендаря</a:t>
            </a:r>
          </a:p>
        </p:txBody>
      </p:sp>
      <p:sp>
        <p:nvSpPr>
          <p:cNvPr id="73" name="Прямоугольник 72"/>
          <p:cNvSpPr/>
          <p:nvPr/>
        </p:nvSpPr>
        <p:spPr>
          <a:xfrm>
            <a:off x="5763554" y="4923458"/>
            <a:ext cx="2264017" cy="646331"/>
          </a:xfrm>
          <a:prstGeom prst="rect">
            <a:avLst/>
          </a:prstGeom>
        </p:spPr>
        <p:txBody>
          <a:bodyPr wrap="square">
            <a:spAutoFit/>
          </a:bodyPr>
          <a:lstStyle/>
          <a:p>
            <a:r>
              <a:rPr lang="uk-UA" sz="1200" dirty="0">
                <a:solidFill>
                  <a:schemeClr val="tx2">
                    <a:lumMod val="50000"/>
                  </a:schemeClr>
                </a:solidFill>
                <a:latin typeface="Verdana" panose="020B0604030504040204" pitchFamily="34" charset="0"/>
                <a:ea typeface="Verdana" panose="020B0604030504040204" pitchFamily="34" charset="0"/>
              </a:rPr>
              <a:t>Комунікація з орендарем для відслідковування поточної ситуації</a:t>
            </a:r>
          </a:p>
        </p:txBody>
      </p:sp>
    </p:spTree>
    <p:extLst>
      <p:ext uri="{BB962C8B-B14F-4D97-AF65-F5344CB8AC3E}">
        <p14:creationId xmlns:p14="http://schemas.microsoft.com/office/powerpoint/2010/main" val="1561499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7" y="154293"/>
            <a:ext cx="4338047" cy="400110"/>
          </a:xfrm>
          <a:prstGeom prst="rect">
            <a:avLst/>
          </a:prstGeom>
        </p:spPr>
        <p:txBody>
          <a:bodyPr wrap="none">
            <a:spAutoFit/>
          </a:bodyPr>
          <a:lstStyle/>
          <a:p>
            <a:r>
              <a:rPr lang="uk-UA" sz="20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7. Дослідження та інновації</a:t>
            </a:r>
            <a:endParaRPr lang="uk-UA" sz="2000" b="1" i="1" dirty="0">
              <a:solidFill>
                <a:schemeClr val="tx2">
                  <a:lumMod val="50000"/>
                </a:schemeClr>
              </a:solidFill>
            </a:endParaRPr>
          </a:p>
        </p:txBody>
      </p:sp>
      <p:sp>
        <p:nvSpPr>
          <p:cNvPr id="3" name="Прямоугольник 2"/>
          <p:cNvSpPr/>
          <p:nvPr/>
        </p:nvSpPr>
        <p:spPr>
          <a:xfrm>
            <a:off x="571500" y="818101"/>
            <a:ext cx="7930055" cy="2548005"/>
          </a:xfrm>
          <a:prstGeom prst="rect">
            <a:avLst/>
          </a:prstGeom>
        </p:spPr>
        <p:txBody>
          <a:bodyPr wrap="square">
            <a:spAutoFit/>
          </a:bodyPr>
          <a:lstStyle/>
          <a:p>
            <a:pPr algn="just">
              <a:lnSpc>
                <a:spcPct val="150000"/>
              </a:lnSpc>
            </a:pPr>
            <a:r>
              <a:rPr lang="uk-UA" sz="1200" dirty="0">
                <a:solidFill>
                  <a:schemeClr val="tx2">
                    <a:lumMod val="50000"/>
                  </a:schemeClr>
                </a:solidFill>
                <a:latin typeface="Verdana" panose="020B0604030504040204" pitchFamily="34" charset="0"/>
                <a:ea typeface="Verdana" panose="020B0604030504040204" pitchFamily="34" charset="0"/>
              </a:rPr>
              <a:t>	Інновації – новостворені та вдосконалені конкурентоздатні технології, продукція або послуги, а також організаційно-технічні рішення виробничого, адміністративного, комерційного або іншого характеру, що істотно поліпшують структуру та якість виробництва та соціальної сфери.</a:t>
            </a:r>
          </a:p>
          <a:p>
            <a:pPr algn="just">
              <a:lnSpc>
                <a:spcPct val="150000"/>
              </a:lnSpc>
            </a:pPr>
            <a:r>
              <a:rPr lang="uk-UA" sz="1200" dirty="0">
                <a:solidFill>
                  <a:schemeClr val="tx2">
                    <a:lumMod val="50000"/>
                  </a:schemeClr>
                </a:solidFill>
                <a:latin typeface="Verdana" panose="020B0604030504040204" pitchFamily="34" charset="0"/>
                <a:ea typeface="Verdana" panose="020B0604030504040204" pitchFamily="34" charset="0"/>
              </a:rPr>
              <a:t>	ТОВ «Бровари </a:t>
            </a:r>
            <a:r>
              <a:rPr lang="uk-UA" sz="1200" noProof="1">
                <a:solidFill>
                  <a:schemeClr val="tx2">
                    <a:lumMod val="50000"/>
                  </a:schemeClr>
                </a:solidFill>
                <a:latin typeface="Verdana" panose="020B0604030504040204" pitchFamily="34" charset="0"/>
                <a:ea typeface="Verdana" panose="020B0604030504040204" pitchFamily="34" charset="0"/>
              </a:rPr>
              <a:t>Констракшн</a:t>
            </a:r>
            <a:r>
              <a:rPr lang="uk-UA" sz="1200" dirty="0">
                <a:solidFill>
                  <a:schemeClr val="tx2">
                    <a:lumMod val="50000"/>
                  </a:schemeClr>
                </a:solidFill>
                <a:latin typeface="Verdana" panose="020B0604030504040204" pitchFamily="34" charset="0"/>
                <a:ea typeface="Verdana" panose="020B0604030504040204" pitchFamily="34" charset="0"/>
              </a:rPr>
              <a:t>» у своїй діяльності намагається відповідати вимогам та потребам сучасності, зокрема:</a:t>
            </a:r>
          </a:p>
          <a:p>
            <a:pPr marL="628650" lvl="1" indent="-171450" algn="just">
              <a:lnSpc>
                <a:spcPct val="150000"/>
              </a:lnSpc>
              <a:buFont typeface="Arial" panose="020B0604020202020204" pitchFamily="34" charset="0"/>
              <a:buChar char="•"/>
            </a:pPr>
            <a:r>
              <a:rPr lang="uk-UA" sz="1200" dirty="0">
                <a:solidFill>
                  <a:schemeClr val="tx2">
                    <a:lumMod val="50000"/>
                  </a:schemeClr>
                </a:solidFill>
                <a:latin typeface="Verdana" panose="020B0604030504040204" pitchFamily="34" charset="0"/>
                <a:ea typeface="Verdana" panose="020B0604030504040204" pitchFamily="34" charset="0"/>
              </a:rPr>
              <a:t>складський комплекс обладнано інтегрованим з орендарями програмним забезпеченням, яке забезпечує проїзд автомобілів через КПП без затримки;</a:t>
            </a:r>
          </a:p>
          <a:p>
            <a:pPr marL="628650" lvl="1" indent="-171450" algn="just">
              <a:lnSpc>
                <a:spcPct val="150000"/>
              </a:lnSpc>
              <a:buFont typeface="Arial" panose="020B0604020202020204" pitchFamily="34" charset="0"/>
              <a:buChar char="•"/>
            </a:pPr>
            <a:r>
              <a:rPr lang="uk-UA" sz="1200" dirty="0">
                <a:solidFill>
                  <a:schemeClr val="tx2">
                    <a:lumMod val="50000"/>
                  </a:schemeClr>
                </a:solidFill>
                <a:latin typeface="Verdana" panose="020B0604030504040204" pitchFamily="34" charset="0"/>
                <a:ea typeface="Verdana" panose="020B0604030504040204" pitchFamily="34" charset="0"/>
              </a:rPr>
              <a:t>впроваджена система контролю доступу до робочих приміщень складського комплексу.</a:t>
            </a:r>
          </a:p>
        </p:txBody>
      </p:sp>
      <p:sp>
        <p:nvSpPr>
          <p:cNvPr id="6" name="TextBox 5"/>
          <p:cNvSpPr txBox="1"/>
          <p:nvPr/>
        </p:nvSpPr>
        <p:spPr>
          <a:xfrm>
            <a:off x="109710" y="6211359"/>
            <a:ext cx="461790"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15</a:t>
            </a:r>
          </a:p>
        </p:txBody>
      </p:sp>
      <p:pic>
        <p:nvPicPr>
          <p:cNvPr id="7" name="Рисунок 6">
            <a:extLst>
              <a:ext uri="{FF2B5EF4-FFF2-40B4-BE49-F238E27FC236}">
                <a16:creationId xmlns:a16="http://schemas.microsoft.com/office/drawing/2014/main" id="{C9417CAD-463B-4C68-9FE5-F241791FF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058" y="3629804"/>
            <a:ext cx="4131590" cy="2410095"/>
          </a:xfrm>
          <a:prstGeom prst="rect">
            <a:avLst/>
          </a:prstGeom>
        </p:spPr>
      </p:pic>
    </p:spTree>
    <p:extLst>
      <p:ext uri="{BB962C8B-B14F-4D97-AF65-F5344CB8AC3E}">
        <p14:creationId xmlns:p14="http://schemas.microsoft.com/office/powerpoint/2010/main" val="3238121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Прямая со стрелкой 52"/>
          <p:cNvCxnSpPr/>
          <p:nvPr/>
        </p:nvCxnSpPr>
        <p:spPr>
          <a:xfrm>
            <a:off x="5327662" y="2561456"/>
            <a:ext cx="912892" cy="12629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Прямая со стрелкой 21"/>
          <p:cNvCxnSpPr/>
          <p:nvPr/>
        </p:nvCxnSpPr>
        <p:spPr>
          <a:xfrm>
            <a:off x="4610433" y="2751321"/>
            <a:ext cx="0" cy="967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Прямая со стрелкой 14"/>
          <p:cNvCxnSpPr/>
          <p:nvPr/>
        </p:nvCxnSpPr>
        <p:spPr>
          <a:xfrm flipH="1">
            <a:off x="2984044" y="2566655"/>
            <a:ext cx="912892" cy="126291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8" name="Google Shape;1794;p47">
            <a:extLst>
              <a:ext uri="{FF2B5EF4-FFF2-40B4-BE49-F238E27FC236}">
                <a16:creationId xmlns:a16="http://schemas.microsoft.com/office/drawing/2014/main" id="{FBD9FAD2-8DC9-4672-AD8A-088E5C9157DA}"/>
              </a:ext>
            </a:extLst>
          </p:cNvPr>
          <p:cNvSpPr/>
          <p:nvPr/>
        </p:nvSpPr>
        <p:spPr>
          <a:xfrm flipH="1">
            <a:off x="3658483" y="1898639"/>
            <a:ext cx="1907632" cy="1437183"/>
          </a:xfrm>
          <a:custGeom>
            <a:avLst/>
            <a:gdLst/>
            <a:ahLst/>
            <a:cxnLst/>
            <a:rect l="l" t="t" r="r" b="b"/>
            <a:pathLst>
              <a:path w="23623" h="21813" extrusionOk="0">
                <a:moveTo>
                  <a:pt x="19050" y="21812"/>
                </a:moveTo>
                <a:lnTo>
                  <a:pt x="4572" y="21812"/>
                </a:lnTo>
                <a:cubicBezTo>
                  <a:pt x="2048" y="21812"/>
                  <a:pt x="0" y="19764"/>
                  <a:pt x="0" y="17240"/>
                </a:cubicBezTo>
                <a:lnTo>
                  <a:pt x="0" y="4572"/>
                </a:lnTo>
                <a:cubicBezTo>
                  <a:pt x="0" y="2048"/>
                  <a:pt x="2048" y="0"/>
                  <a:pt x="4572" y="0"/>
                </a:cubicBezTo>
                <a:lnTo>
                  <a:pt x="19050" y="0"/>
                </a:lnTo>
                <a:cubicBezTo>
                  <a:pt x="21574" y="0"/>
                  <a:pt x="23622" y="2048"/>
                  <a:pt x="23622" y="4572"/>
                </a:cubicBezTo>
                <a:lnTo>
                  <a:pt x="23622" y="17240"/>
                </a:lnTo>
                <a:cubicBezTo>
                  <a:pt x="23622" y="19764"/>
                  <a:pt x="21574" y="21812"/>
                  <a:pt x="19050" y="21812"/>
                </a:cubicBezTo>
                <a:close/>
              </a:path>
            </a:pathLst>
          </a:custGeom>
          <a:solidFill>
            <a:srgbClr val="8AA0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39" name="Google Shape;1795;p47">
            <a:extLst>
              <a:ext uri="{FF2B5EF4-FFF2-40B4-BE49-F238E27FC236}">
                <a16:creationId xmlns:a16="http://schemas.microsoft.com/office/drawing/2014/main" id="{A0BE7660-A7D0-4E87-94C4-E764F930BC59}"/>
              </a:ext>
            </a:extLst>
          </p:cNvPr>
          <p:cNvSpPr/>
          <p:nvPr/>
        </p:nvSpPr>
        <p:spPr>
          <a:xfrm flipH="1">
            <a:off x="3560470" y="1774621"/>
            <a:ext cx="1863887" cy="1460750"/>
          </a:xfrm>
          <a:custGeom>
            <a:avLst/>
            <a:gdLst/>
            <a:ahLst/>
            <a:cxnLst/>
            <a:rect l="l" t="t" r="r" b="b"/>
            <a:pathLst>
              <a:path w="23635" h="21813" fill="none" extrusionOk="0">
                <a:moveTo>
                  <a:pt x="19062" y="21813"/>
                </a:moveTo>
                <a:lnTo>
                  <a:pt x="4572" y="21813"/>
                </a:lnTo>
                <a:cubicBezTo>
                  <a:pt x="2048" y="21813"/>
                  <a:pt x="0" y="19765"/>
                  <a:pt x="0" y="17241"/>
                </a:cubicBezTo>
                <a:lnTo>
                  <a:pt x="0" y="4572"/>
                </a:lnTo>
                <a:cubicBezTo>
                  <a:pt x="0" y="2048"/>
                  <a:pt x="2048" y="0"/>
                  <a:pt x="4572" y="0"/>
                </a:cubicBezTo>
                <a:lnTo>
                  <a:pt x="19062" y="0"/>
                </a:lnTo>
                <a:cubicBezTo>
                  <a:pt x="21586" y="0"/>
                  <a:pt x="23634" y="2048"/>
                  <a:pt x="23634" y="4572"/>
                </a:cubicBezTo>
                <a:lnTo>
                  <a:pt x="23634" y="17241"/>
                </a:lnTo>
                <a:cubicBezTo>
                  <a:pt x="23634" y="19765"/>
                  <a:pt x="21586" y="21813"/>
                  <a:pt x="19062" y="21813"/>
                </a:cubicBezTo>
                <a:close/>
              </a:path>
            </a:pathLst>
          </a:custGeom>
          <a:noFill/>
          <a:ln w="19050" cap="flat" cmpd="sng">
            <a:solidFill>
              <a:srgbClr val="375678"/>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16" name="Google Shape;1794;p47">
            <a:extLst>
              <a:ext uri="{FF2B5EF4-FFF2-40B4-BE49-F238E27FC236}">
                <a16:creationId xmlns:a16="http://schemas.microsoft.com/office/drawing/2014/main" id="{FBD9FAD2-8DC9-4672-AD8A-088E5C9157DA}"/>
              </a:ext>
            </a:extLst>
          </p:cNvPr>
          <p:cNvSpPr/>
          <p:nvPr/>
        </p:nvSpPr>
        <p:spPr>
          <a:xfrm flipH="1">
            <a:off x="1423462" y="4038491"/>
            <a:ext cx="1907632" cy="1590522"/>
          </a:xfrm>
          <a:custGeom>
            <a:avLst/>
            <a:gdLst/>
            <a:ahLst/>
            <a:cxnLst/>
            <a:rect l="l" t="t" r="r" b="b"/>
            <a:pathLst>
              <a:path w="23623" h="21813" extrusionOk="0">
                <a:moveTo>
                  <a:pt x="19050" y="21812"/>
                </a:moveTo>
                <a:lnTo>
                  <a:pt x="4572" y="21812"/>
                </a:lnTo>
                <a:cubicBezTo>
                  <a:pt x="2048" y="21812"/>
                  <a:pt x="0" y="19764"/>
                  <a:pt x="0" y="17240"/>
                </a:cubicBezTo>
                <a:lnTo>
                  <a:pt x="0" y="4572"/>
                </a:lnTo>
                <a:cubicBezTo>
                  <a:pt x="0" y="2048"/>
                  <a:pt x="2048" y="0"/>
                  <a:pt x="4572" y="0"/>
                </a:cubicBezTo>
                <a:lnTo>
                  <a:pt x="19050" y="0"/>
                </a:lnTo>
                <a:cubicBezTo>
                  <a:pt x="21574" y="0"/>
                  <a:pt x="23622" y="2048"/>
                  <a:pt x="23622" y="4572"/>
                </a:cubicBezTo>
                <a:lnTo>
                  <a:pt x="23622" y="17240"/>
                </a:lnTo>
                <a:cubicBezTo>
                  <a:pt x="23622" y="19764"/>
                  <a:pt x="21574" y="21812"/>
                  <a:pt x="19050" y="21812"/>
                </a:cubicBezTo>
                <a:close/>
              </a:path>
            </a:pathLst>
          </a:custGeom>
          <a:solidFill>
            <a:srgbClr val="8AA0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17" name="Google Shape;1795;p47">
            <a:extLst>
              <a:ext uri="{FF2B5EF4-FFF2-40B4-BE49-F238E27FC236}">
                <a16:creationId xmlns:a16="http://schemas.microsoft.com/office/drawing/2014/main" id="{A0BE7660-A7D0-4E87-94C4-E764F930BC59}"/>
              </a:ext>
            </a:extLst>
          </p:cNvPr>
          <p:cNvSpPr/>
          <p:nvPr/>
        </p:nvSpPr>
        <p:spPr>
          <a:xfrm flipH="1">
            <a:off x="1325447" y="3914473"/>
            <a:ext cx="1863887" cy="1806820"/>
          </a:xfrm>
          <a:custGeom>
            <a:avLst/>
            <a:gdLst/>
            <a:ahLst/>
            <a:cxnLst/>
            <a:rect l="l" t="t" r="r" b="b"/>
            <a:pathLst>
              <a:path w="23635" h="21813" fill="none" extrusionOk="0">
                <a:moveTo>
                  <a:pt x="19062" y="21813"/>
                </a:moveTo>
                <a:lnTo>
                  <a:pt x="4572" y="21813"/>
                </a:lnTo>
                <a:cubicBezTo>
                  <a:pt x="2048" y="21813"/>
                  <a:pt x="0" y="19765"/>
                  <a:pt x="0" y="17241"/>
                </a:cubicBezTo>
                <a:lnTo>
                  <a:pt x="0" y="4572"/>
                </a:lnTo>
                <a:cubicBezTo>
                  <a:pt x="0" y="2048"/>
                  <a:pt x="2048" y="0"/>
                  <a:pt x="4572" y="0"/>
                </a:cubicBezTo>
                <a:lnTo>
                  <a:pt x="19062" y="0"/>
                </a:lnTo>
                <a:cubicBezTo>
                  <a:pt x="21586" y="0"/>
                  <a:pt x="23634" y="2048"/>
                  <a:pt x="23634" y="4572"/>
                </a:cubicBezTo>
                <a:lnTo>
                  <a:pt x="23634" y="17241"/>
                </a:lnTo>
                <a:cubicBezTo>
                  <a:pt x="23634" y="19765"/>
                  <a:pt x="21586" y="21813"/>
                  <a:pt x="19062" y="21813"/>
                </a:cubicBezTo>
                <a:close/>
              </a:path>
            </a:pathLst>
          </a:custGeom>
          <a:noFill/>
          <a:ln w="19050" cap="flat" cmpd="sng">
            <a:solidFill>
              <a:srgbClr val="375678"/>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grpSp>
        <p:nvGrpSpPr>
          <p:cNvPr id="28" name="Google Shape;1807;p47">
            <a:extLst>
              <a:ext uri="{FF2B5EF4-FFF2-40B4-BE49-F238E27FC236}">
                <a16:creationId xmlns:a16="http://schemas.microsoft.com/office/drawing/2014/main" id="{533B1739-DCA5-4A5E-B569-F5326D32631C}"/>
              </a:ext>
            </a:extLst>
          </p:cNvPr>
          <p:cNvGrpSpPr/>
          <p:nvPr/>
        </p:nvGrpSpPr>
        <p:grpSpPr>
          <a:xfrm>
            <a:off x="6773629" y="4650908"/>
            <a:ext cx="487555" cy="487555"/>
            <a:chOff x="1492675" y="4992125"/>
            <a:chExt cx="481825" cy="481825"/>
          </a:xfrm>
        </p:grpSpPr>
        <p:sp>
          <p:nvSpPr>
            <p:cNvPr id="29" name="Google Shape;1808;p47">
              <a:extLst>
                <a:ext uri="{FF2B5EF4-FFF2-40B4-BE49-F238E27FC236}">
                  <a16:creationId xmlns:a16="http://schemas.microsoft.com/office/drawing/2014/main" id="{B99ABD45-AF84-4FEF-AC8B-79B72A9EFA70}"/>
                </a:ext>
              </a:extLst>
            </p:cNvPr>
            <p:cNvSpPr/>
            <p:nvPr/>
          </p:nvSpPr>
          <p:spPr>
            <a:xfrm>
              <a:off x="1492675" y="4992125"/>
              <a:ext cx="481825" cy="481825"/>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cs typeface="+mn-ea"/>
                <a:sym typeface="+mn-lt"/>
              </a:endParaRPr>
            </a:p>
          </p:txBody>
        </p:sp>
        <p:sp>
          <p:nvSpPr>
            <p:cNvPr id="30" name="Google Shape;1809;p47">
              <a:extLst>
                <a:ext uri="{FF2B5EF4-FFF2-40B4-BE49-F238E27FC236}">
                  <a16:creationId xmlns:a16="http://schemas.microsoft.com/office/drawing/2014/main" id="{2F32ED86-0E6D-47AA-A098-199CEE319393}"/>
                </a:ext>
              </a:extLst>
            </p:cNvPr>
            <p:cNvSpPr/>
            <p:nvPr/>
          </p:nvSpPr>
          <p:spPr>
            <a:xfrm>
              <a:off x="1639625" y="5170175"/>
              <a:ext cx="190100" cy="125750"/>
            </a:xfrm>
            <a:custGeom>
              <a:avLst/>
              <a:gdLst/>
              <a:ahLst/>
              <a:cxnLst/>
              <a:rect l="l" t="t" r="r" b="b"/>
              <a:pathLst>
                <a:path w="7604" h="5030" extrusionOk="0">
                  <a:moveTo>
                    <a:pt x="6852" y="0"/>
                  </a:moveTo>
                  <a:cubicBezTo>
                    <a:pt x="6851" y="0"/>
                    <a:pt x="6850" y="0"/>
                    <a:pt x="6848" y="0"/>
                  </a:cubicBezTo>
                  <a:cubicBezTo>
                    <a:pt x="6698" y="0"/>
                    <a:pt x="6556" y="57"/>
                    <a:pt x="6451" y="163"/>
                  </a:cubicBezTo>
                  <a:lnTo>
                    <a:pt x="3334" y="3279"/>
                  </a:lnTo>
                  <a:cubicBezTo>
                    <a:pt x="3224" y="3391"/>
                    <a:pt x="3080" y="3447"/>
                    <a:pt x="2935" y="3447"/>
                  </a:cubicBezTo>
                  <a:cubicBezTo>
                    <a:pt x="2791" y="3447"/>
                    <a:pt x="2646" y="3391"/>
                    <a:pt x="2536" y="3279"/>
                  </a:cubicBezTo>
                  <a:cubicBezTo>
                    <a:pt x="2533" y="3279"/>
                    <a:pt x="2533" y="3279"/>
                    <a:pt x="2530" y="3276"/>
                  </a:cubicBezTo>
                  <a:cubicBezTo>
                    <a:pt x="2521" y="3267"/>
                    <a:pt x="2509" y="3255"/>
                    <a:pt x="2497" y="3246"/>
                  </a:cubicBezTo>
                  <a:lnTo>
                    <a:pt x="1061" y="1810"/>
                  </a:lnTo>
                  <a:cubicBezTo>
                    <a:pt x="948" y="1678"/>
                    <a:pt x="789" y="1611"/>
                    <a:pt x="629" y="1611"/>
                  </a:cubicBezTo>
                  <a:cubicBezTo>
                    <a:pt x="486" y="1611"/>
                    <a:pt x="342" y="1666"/>
                    <a:pt x="233" y="1777"/>
                  </a:cubicBezTo>
                  <a:cubicBezTo>
                    <a:pt x="1" y="2009"/>
                    <a:pt x="16" y="2391"/>
                    <a:pt x="266" y="2605"/>
                  </a:cubicBezTo>
                  <a:lnTo>
                    <a:pt x="2542" y="4869"/>
                  </a:lnTo>
                  <a:cubicBezTo>
                    <a:pt x="2645" y="4972"/>
                    <a:pt x="2782" y="5029"/>
                    <a:pt x="2926" y="5029"/>
                  </a:cubicBezTo>
                  <a:cubicBezTo>
                    <a:pt x="2929" y="5029"/>
                    <a:pt x="2933" y="5029"/>
                    <a:pt x="2937" y="5029"/>
                  </a:cubicBezTo>
                  <a:lnTo>
                    <a:pt x="2943" y="5029"/>
                  </a:lnTo>
                  <a:cubicBezTo>
                    <a:pt x="3096" y="5029"/>
                    <a:pt x="3241" y="4969"/>
                    <a:pt x="3352" y="4860"/>
                  </a:cubicBezTo>
                  <a:lnTo>
                    <a:pt x="7249" y="964"/>
                  </a:lnTo>
                  <a:cubicBezTo>
                    <a:pt x="7603" y="606"/>
                    <a:pt x="7352" y="0"/>
                    <a:pt x="685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35D74"/>
                </a:solidFill>
                <a:cs typeface="+mn-ea"/>
                <a:sym typeface="+mn-lt"/>
              </a:endParaRPr>
            </a:p>
          </p:txBody>
        </p:sp>
      </p:grpSp>
      <p:sp>
        <p:nvSpPr>
          <p:cNvPr id="41" name="Прямоугольник 40"/>
          <p:cNvSpPr/>
          <p:nvPr/>
        </p:nvSpPr>
        <p:spPr>
          <a:xfrm>
            <a:off x="91126" y="154294"/>
            <a:ext cx="4978458" cy="707886"/>
          </a:xfrm>
          <a:prstGeom prst="rect">
            <a:avLst/>
          </a:prstGeom>
        </p:spPr>
        <p:txBody>
          <a:bodyPr wrap="square">
            <a:spAutoFit/>
          </a:bodyPr>
          <a:lstStyle/>
          <a:p>
            <a:r>
              <a:rPr lang="uk-UA" sz="20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8. Стратегія розвитку ТОВ «Бровари </a:t>
            </a:r>
            <a:r>
              <a:rPr lang="uk-UA" sz="2000" b="1" i="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Констракшн</a:t>
            </a:r>
            <a:r>
              <a:rPr lang="uk-UA" sz="20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endParaRPr lang="uk-UA" sz="2000" b="1" i="1" dirty="0">
              <a:solidFill>
                <a:schemeClr val="tx2">
                  <a:lumMod val="50000"/>
                </a:schemeClr>
              </a:solidFill>
            </a:endParaRPr>
          </a:p>
        </p:txBody>
      </p:sp>
      <p:sp>
        <p:nvSpPr>
          <p:cNvPr id="52" name="Rectangle 28"/>
          <p:cNvSpPr/>
          <p:nvPr/>
        </p:nvSpPr>
        <p:spPr>
          <a:xfrm>
            <a:off x="1445999" y="3930022"/>
            <a:ext cx="1778309" cy="15835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lvl="0" indent="-171450" defTabSz="533400">
              <a:lnSpc>
                <a:spcPct val="90000"/>
              </a:lnSpc>
              <a:spcBef>
                <a:spcPct val="0"/>
              </a:spcBef>
              <a:spcAft>
                <a:spcPct val="35000"/>
              </a:spcAft>
              <a:buFontTx/>
              <a:buChar char="-"/>
            </a:pPr>
            <a:endParaRPr lang="uk-UA" altLang="zh-CN"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Tx/>
              <a:buChar char="-"/>
            </a:pPr>
            <a:r>
              <a:rPr lang="uk-UA" sz="1200" dirty="0">
                <a:latin typeface="Verdana" panose="020B0604030504040204" pitchFamily="34" charset="0"/>
                <a:ea typeface="Verdana" panose="020B0604030504040204" pitchFamily="34" charset="0"/>
              </a:rPr>
              <a:t>Прозорості</a:t>
            </a:r>
            <a:r>
              <a:rPr lang="ru-RU" sz="1200" dirty="0">
                <a:latin typeface="Verdana" panose="020B0604030504040204" pitchFamily="34" charset="0"/>
                <a:ea typeface="Verdana" panose="020B0604030504040204" pitchFamily="34" charset="0"/>
              </a:rPr>
              <a:t>    </a:t>
            </a:r>
            <a:r>
              <a:rPr lang="uk-UA" sz="1200" noProof="1">
                <a:latin typeface="Verdana" panose="020B0604030504040204" pitchFamily="34" charset="0"/>
                <a:ea typeface="Verdana" panose="020B0604030504040204" pitchFamily="34" charset="0"/>
              </a:rPr>
              <a:t>бізнеспроцесів</a:t>
            </a:r>
          </a:p>
          <a:p>
            <a:pPr marL="171450" indent="-171450">
              <a:buFontTx/>
              <a:buChar char="-"/>
            </a:pPr>
            <a:r>
              <a:rPr lang="uk-UA" sz="1200" dirty="0">
                <a:latin typeface="Verdana" panose="020B0604030504040204" pitchFamily="34" charset="0"/>
                <a:ea typeface="Verdana" panose="020B0604030504040204" pitchFamily="34" charset="0"/>
              </a:rPr>
              <a:t>Зростання</a:t>
            </a:r>
            <a:r>
              <a:rPr lang="ru-RU" sz="1200" dirty="0">
                <a:latin typeface="Verdana" panose="020B0604030504040204" pitchFamily="34" charset="0"/>
                <a:ea typeface="Verdana" panose="020B0604030504040204" pitchFamily="34" charset="0"/>
              </a:rPr>
              <a:t> </a:t>
            </a:r>
            <a:r>
              <a:rPr lang="uk-UA" sz="1200" dirty="0">
                <a:latin typeface="Verdana" panose="020B0604030504040204" pitchFamily="34" charset="0"/>
                <a:ea typeface="Verdana" panose="020B0604030504040204" pitchFamily="34" charset="0"/>
              </a:rPr>
              <a:t>вимог</a:t>
            </a:r>
            <a:r>
              <a:rPr lang="ru-RU" sz="1200" dirty="0">
                <a:latin typeface="Verdana" panose="020B0604030504040204" pitchFamily="34" charset="0"/>
                <a:ea typeface="Verdana" panose="020B0604030504040204" pitchFamily="34" charset="0"/>
              </a:rPr>
              <a:t> до </a:t>
            </a:r>
            <a:r>
              <a:rPr lang="uk-UA" sz="1200" dirty="0">
                <a:latin typeface="Verdana" panose="020B0604030504040204" pitchFamily="34" charset="0"/>
                <a:ea typeface="Verdana" panose="020B0604030504040204" pitchFamily="34" charset="0"/>
              </a:rPr>
              <a:t>якості</a:t>
            </a:r>
            <a:r>
              <a:rPr lang="ru-RU" sz="1200" dirty="0">
                <a:latin typeface="Verdana" panose="020B0604030504040204" pitchFamily="34" charset="0"/>
                <a:ea typeface="Verdana" panose="020B0604030504040204" pitchFamily="34" charset="0"/>
              </a:rPr>
              <a:t> </a:t>
            </a:r>
            <a:r>
              <a:rPr lang="uk-UA" sz="1200" dirty="0">
                <a:latin typeface="Verdana" panose="020B0604030504040204" pitchFamily="34" charset="0"/>
                <a:ea typeface="Verdana" panose="020B0604030504040204" pitchFamily="34" charset="0"/>
              </a:rPr>
              <a:t>логістичних</a:t>
            </a:r>
            <a:r>
              <a:rPr lang="ru-RU" sz="1200" dirty="0">
                <a:latin typeface="Verdana" panose="020B0604030504040204" pitchFamily="34" charset="0"/>
                <a:ea typeface="Verdana" panose="020B0604030504040204" pitchFamily="34" charset="0"/>
              </a:rPr>
              <a:t> </a:t>
            </a:r>
            <a:r>
              <a:rPr lang="uk-UA" sz="1200" dirty="0">
                <a:latin typeface="Verdana" panose="020B0604030504040204" pitchFamily="34" charset="0"/>
                <a:ea typeface="Verdana" panose="020B0604030504040204" pitchFamily="34" charset="0"/>
              </a:rPr>
              <a:t>послуг</a:t>
            </a:r>
          </a:p>
          <a:p>
            <a:pPr lvl="0" defTabSz="533400">
              <a:lnSpc>
                <a:spcPct val="90000"/>
              </a:lnSpc>
              <a:spcBef>
                <a:spcPct val="0"/>
              </a:spcBef>
              <a:spcAft>
                <a:spcPct val="35000"/>
              </a:spcAft>
            </a:pPr>
            <a:endParaRPr lang="ru-RU" sz="1100" dirty="0">
              <a:latin typeface="Verdana" panose="020B0604030504040204" pitchFamily="34" charset="0"/>
              <a:ea typeface="Verdana" panose="020B0604030504040204" pitchFamily="34" charset="0"/>
              <a:cs typeface="Verdana" panose="020B0604030504040204" pitchFamily="34" charset="0"/>
            </a:endParaRPr>
          </a:p>
        </p:txBody>
      </p:sp>
      <p:sp>
        <p:nvSpPr>
          <p:cNvPr id="54" name="Google Shape;1794;p47">
            <a:extLst>
              <a:ext uri="{FF2B5EF4-FFF2-40B4-BE49-F238E27FC236}">
                <a16:creationId xmlns:a16="http://schemas.microsoft.com/office/drawing/2014/main" id="{FBD9FAD2-8DC9-4672-AD8A-088E5C9157DA}"/>
              </a:ext>
            </a:extLst>
          </p:cNvPr>
          <p:cNvSpPr/>
          <p:nvPr/>
        </p:nvSpPr>
        <p:spPr>
          <a:xfrm flipH="1">
            <a:off x="6189347" y="4020804"/>
            <a:ext cx="1907632" cy="1608209"/>
          </a:xfrm>
          <a:custGeom>
            <a:avLst/>
            <a:gdLst/>
            <a:ahLst/>
            <a:cxnLst/>
            <a:rect l="l" t="t" r="r" b="b"/>
            <a:pathLst>
              <a:path w="23623" h="21813" extrusionOk="0">
                <a:moveTo>
                  <a:pt x="19050" y="21812"/>
                </a:moveTo>
                <a:lnTo>
                  <a:pt x="4572" y="21812"/>
                </a:lnTo>
                <a:cubicBezTo>
                  <a:pt x="2048" y="21812"/>
                  <a:pt x="0" y="19764"/>
                  <a:pt x="0" y="17240"/>
                </a:cubicBezTo>
                <a:lnTo>
                  <a:pt x="0" y="4572"/>
                </a:lnTo>
                <a:cubicBezTo>
                  <a:pt x="0" y="2048"/>
                  <a:pt x="2048" y="0"/>
                  <a:pt x="4572" y="0"/>
                </a:cubicBezTo>
                <a:lnTo>
                  <a:pt x="19050" y="0"/>
                </a:lnTo>
                <a:cubicBezTo>
                  <a:pt x="21574" y="0"/>
                  <a:pt x="23622" y="2048"/>
                  <a:pt x="23622" y="4572"/>
                </a:cubicBezTo>
                <a:lnTo>
                  <a:pt x="23622" y="17240"/>
                </a:lnTo>
                <a:cubicBezTo>
                  <a:pt x="23622" y="19764"/>
                  <a:pt x="21574" y="21812"/>
                  <a:pt x="19050" y="21812"/>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55" name="Google Shape;1795;p47">
            <a:extLst>
              <a:ext uri="{FF2B5EF4-FFF2-40B4-BE49-F238E27FC236}">
                <a16:creationId xmlns:a16="http://schemas.microsoft.com/office/drawing/2014/main" id="{A0BE7660-A7D0-4E87-94C4-E764F930BC59}"/>
              </a:ext>
            </a:extLst>
          </p:cNvPr>
          <p:cNvSpPr/>
          <p:nvPr/>
        </p:nvSpPr>
        <p:spPr>
          <a:xfrm flipH="1">
            <a:off x="6119894" y="3930022"/>
            <a:ext cx="1863887" cy="1791270"/>
          </a:xfrm>
          <a:custGeom>
            <a:avLst/>
            <a:gdLst/>
            <a:ahLst/>
            <a:cxnLst/>
            <a:rect l="l" t="t" r="r" b="b"/>
            <a:pathLst>
              <a:path w="23635" h="21813" fill="none" extrusionOk="0">
                <a:moveTo>
                  <a:pt x="19062" y="21813"/>
                </a:moveTo>
                <a:lnTo>
                  <a:pt x="4572" y="21813"/>
                </a:lnTo>
                <a:cubicBezTo>
                  <a:pt x="2048" y="21813"/>
                  <a:pt x="0" y="19765"/>
                  <a:pt x="0" y="17241"/>
                </a:cubicBezTo>
                <a:lnTo>
                  <a:pt x="0" y="4572"/>
                </a:lnTo>
                <a:cubicBezTo>
                  <a:pt x="0" y="2048"/>
                  <a:pt x="2048" y="0"/>
                  <a:pt x="4572" y="0"/>
                </a:cubicBezTo>
                <a:lnTo>
                  <a:pt x="19062" y="0"/>
                </a:lnTo>
                <a:cubicBezTo>
                  <a:pt x="21586" y="0"/>
                  <a:pt x="23634" y="2048"/>
                  <a:pt x="23634" y="4572"/>
                </a:cubicBezTo>
                <a:lnTo>
                  <a:pt x="23634" y="17241"/>
                </a:lnTo>
                <a:cubicBezTo>
                  <a:pt x="23634" y="19765"/>
                  <a:pt x="21586" y="21813"/>
                  <a:pt x="19062" y="21813"/>
                </a:cubicBezTo>
                <a:close/>
              </a:path>
            </a:pathLst>
          </a:custGeom>
          <a:noFill/>
          <a:ln w="19050" cap="flat" cmpd="sng">
            <a:solidFill>
              <a:srgbClr val="8AA0B6"/>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56" name="Google Shape;1794;p47">
            <a:extLst>
              <a:ext uri="{FF2B5EF4-FFF2-40B4-BE49-F238E27FC236}">
                <a16:creationId xmlns:a16="http://schemas.microsoft.com/office/drawing/2014/main" id="{FBD9FAD2-8DC9-4672-AD8A-088E5C9157DA}"/>
              </a:ext>
            </a:extLst>
          </p:cNvPr>
          <p:cNvSpPr/>
          <p:nvPr/>
        </p:nvSpPr>
        <p:spPr>
          <a:xfrm flipH="1">
            <a:off x="3771679" y="4020804"/>
            <a:ext cx="1907632" cy="1608209"/>
          </a:xfrm>
          <a:custGeom>
            <a:avLst/>
            <a:gdLst/>
            <a:ahLst/>
            <a:cxnLst/>
            <a:rect l="l" t="t" r="r" b="b"/>
            <a:pathLst>
              <a:path w="23623" h="21813" extrusionOk="0">
                <a:moveTo>
                  <a:pt x="19050" y="21812"/>
                </a:moveTo>
                <a:lnTo>
                  <a:pt x="4572" y="21812"/>
                </a:lnTo>
                <a:cubicBezTo>
                  <a:pt x="2048" y="21812"/>
                  <a:pt x="0" y="19764"/>
                  <a:pt x="0" y="17240"/>
                </a:cubicBezTo>
                <a:lnTo>
                  <a:pt x="0" y="4572"/>
                </a:lnTo>
                <a:cubicBezTo>
                  <a:pt x="0" y="2048"/>
                  <a:pt x="2048" y="0"/>
                  <a:pt x="4572" y="0"/>
                </a:cubicBezTo>
                <a:lnTo>
                  <a:pt x="19050" y="0"/>
                </a:lnTo>
                <a:cubicBezTo>
                  <a:pt x="21574" y="0"/>
                  <a:pt x="23622" y="2048"/>
                  <a:pt x="23622" y="4572"/>
                </a:cubicBezTo>
                <a:lnTo>
                  <a:pt x="23622" y="17240"/>
                </a:lnTo>
                <a:cubicBezTo>
                  <a:pt x="23622" y="19764"/>
                  <a:pt x="21574" y="21812"/>
                  <a:pt x="19050" y="21812"/>
                </a:cubicBezTo>
                <a:close/>
              </a:path>
            </a:pathLst>
          </a:custGeom>
          <a:solidFill>
            <a:schemeClr val="accent5">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57" name="Google Shape;1795;p47">
            <a:extLst>
              <a:ext uri="{FF2B5EF4-FFF2-40B4-BE49-F238E27FC236}">
                <a16:creationId xmlns:a16="http://schemas.microsoft.com/office/drawing/2014/main" id="{A0BE7660-A7D0-4E87-94C4-E764F930BC59}"/>
              </a:ext>
            </a:extLst>
          </p:cNvPr>
          <p:cNvSpPr/>
          <p:nvPr/>
        </p:nvSpPr>
        <p:spPr>
          <a:xfrm flipH="1">
            <a:off x="3702226" y="3930021"/>
            <a:ext cx="1863887" cy="1791271"/>
          </a:xfrm>
          <a:custGeom>
            <a:avLst/>
            <a:gdLst/>
            <a:ahLst/>
            <a:cxnLst/>
            <a:rect l="l" t="t" r="r" b="b"/>
            <a:pathLst>
              <a:path w="23635" h="21813" fill="none" extrusionOk="0">
                <a:moveTo>
                  <a:pt x="19062" y="21813"/>
                </a:moveTo>
                <a:lnTo>
                  <a:pt x="4572" y="21813"/>
                </a:lnTo>
                <a:cubicBezTo>
                  <a:pt x="2048" y="21813"/>
                  <a:pt x="0" y="19765"/>
                  <a:pt x="0" y="17241"/>
                </a:cubicBezTo>
                <a:lnTo>
                  <a:pt x="0" y="4572"/>
                </a:lnTo>
                <a:cubicBezTo>
                  <a:pt x="0" y="2048"/>
                  <a:pt x="2048" y="0"/>
                  <a:pt x="4572" y="0"/>
                </a:cubicBezTo>
                <a:lnTo>
                  <a:pt x="19062" y="0"/>
                </a:lnTo>
                <a:cubicBezTo>
                  <a:pt x="21586" y="0"/>
                  <a:pt x="23634" y="2048"/>
                  <a:pt x="23634" y="4572"/>
                </a:cubicBezTo>
                <a:lnTo>
                  <a:pt x="23634" y="17241"/>
                </a:lnTo>
                <a:cubicBezTo>
                  <a:pt x="23634" y="19765"/>
                  <a:pt x="21586" y="21813"/>
                  <a:pt x="19062" y="21813"/>
                </a:cubicBezTo>
                <a:close/>
              </a:path>
            </a:pathLst>
          </a:custGeom>
          <a:noFill/>
          <a:ln w="19050" cap="flat" cmpd="sng">
            <a:solidFill>
              <a:srgbClr val="8AA0B6"/>
            </a:solidFill>
            <a:prstDash val="solid"/>
            <a:miter lim="11906"/>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mn-ea"/>
              <a:sym typeface="+mn-lt"/>
            </a:endParaRPr>
          </a:p>
        </p:txBody>
      </p:sp>
      <p:sp>
        <p:nvSpPr>
          <p:cNvPr id="49" name="Rectangle 20"/>
          <p:cNvSpPr/>
          <p:nvPr/>
        </p:nvSpPr>
        <p:spPr>
          <a:xfrm>
            <a:off x="6300400" y="4078490"/>
            <a:ext cx="1725159" cy="138499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altLang="zh-CN"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Збереження високого рівня якості складських площ</a:t>
            </a:r>
          </a:p>
          <a:p>
            <a:r>
              <a:rPr lang="uk-UA" altLang="zh-CN"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- 100% зайнятості площ на постійній основі</a:t>
            </a:r>
          </a:p>
        </p:txBody>
      </p:sp>
      <p:sp>
        <p:nvSpPr>
          <p:cNvPr id="51" name="Rectangle 27"/>
          <p:cNvSpPr/>
          <p:nvPr/>
        </p:nvSpPr>
        <p:spPr>
          <a:xfrm>
            <a:off x="3757087" y="4212041"/>
            <a:ext cx="1913347" cy="9879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lvl="0" indent="-171450" defTabSz="533400">
              <a:lnSpc>
                <a:spcPct val="90000"/>
              </a:lnSpc>
              <a:spcBef>
                <a:spcPct val="0"/>
              </a:spcBef>
              <a:spcAft>
                <a:spcPct val="35000"/>
              </a:spcAft>
              <a:buFontTx/>
              <a:buChar char="-"/>
            </a:pPr>
            <a:r>
              <a:rPr lang="uk-UA" altLang="zh-CN"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Підвищення рівня організованості</a:t>
            </a:r>
          </a:p>
          <a:p>
            <a:pPr marL="171450" lvl="0" indent="-171450" defTabSz="533400">
              <a:lnSpc>
                <a:spcPct val="90000"/>
              </a:lnSpc>
              <a:spcBef>
                <a:spcPct val="0"/>
              </a:spcBef>
              <a:spcAft>
                <a:spcPct val="35000"/>
              </a:spcAft>
              <a:buFontTx/>
              <a:buChar char="-"/>
            </a:pPr>
            <a:r>
              <a:rPr lang="uk-UA" altLang="zh-CN"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Комплексність надання логістичних послуг</a:t>
            </a:r>
          </a:p>
        </p:txBody>
      </p:sp>
      <p:sp>
        <p:nvSpPr>
          <p:cNvPr id="32" name="TextBox 31"/>
          <p:cNvSpPr txBox="1"/>
          <p:nvPr/>
        </p:nvSpPr>
        <p:spPr>
          <a:xfrm>
            <a:off x="109710" y="6211359"/>
            <a:ext cx="461790"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16</a:t>
            </a:r>
          </a:p>
        </p:txBody>
      </p:sp>
      <p:sp>
        <p:nvSpPr>
          <p:cNvPr id="2" name="Прямоугольник 1"/>
          <p:cNvSpPr/>
          <p:nvPr/>
        </p:nvSpPr>
        <p:spPr>
          <a:xfrm>
            <a:off x="3896936" y="2381989"/>
            <a:ext cx="1426994" cy="369332"/>
          </a:xfrm>
          <a:prstGeom prst="rect">
            <a:avLst/>
          </a:prstGeom>
        </p:spPr>
        <p:txBody>
          <a:bodyPr wrap="none">
            <a:spAutoFit/>
          </a:bodyPr>
          <a:lstStyle/>
          <a:p>
            <a:r>
              <a:rPr lang="uk-UA"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Стратегія</a:t>
            </a:r>
            <a:endParaRPr lang="en-US" dirty="0"/>
          </a:p>
        </p:txBody>
      </p:sp>
    </p:spTree>
    <p:extLst>
      <p:ext uri="{BB962C8B-B14F-4D97-AF65-F5344CB8AC3E}">
        <p14:creationId xmlns:p14="http://schemas.microsoft.com/office/powerpoint/2010/main" val="3597338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4" y="154293"/>
            <a:ext cx="4001416" cy="400110"/>
          </a:xfrm>
          <a:prstGeom prst="rect">
            <a:avLst/>
          </a:prstGeom>
        </p:spPr>
        <p:txBody>
          <a:bodyPr wrap="none">
            <a:spAutoFit/>
          </a:bodyPr>
          <a:lstStyle/>
          <a:p>
            <a:r>
              <a:rPr lang="uk-UA" sz="20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9. Контакти підприємства</a:t>
            </a:r>
            <a:endParaRPr lang="uk-UA" sz="2000" b="1" i="1" dirty="0">
              <a:solidFill>
                <a:schemeClr val="tx2">
                  <a:lumMod val="50000"/>
                </a:schemeClr>
              </a:solidFill>
            </a:endParaRPr>
          </a:p>
        </p:txBody>
      </p:sp>
      <p:sp>
        <p:nvSpPr>
          <p:cNvPr id="5" name="object 9"/>
          <p:cNvSpPr txBox="1"/>
          <p:nvPr/>
        </p:nvSpPr>
        <p:spPr>
          <a:xfrm>
            <a:off x="785721" y="5001876"/>
            <a:ext cx="3306819" cy="1665199"/>
          </a:xfrm>
          <a:prstGeom prst="rect">
            <a:avLst/>
          </a:prstGeom>
        </p:spPr>
        <p:txBody>
          <a:bodyPr vert="horz" wrap="square" lIns="0" tIns="13335" rIns="0" bIns="0" rtlCol="0">
            <a:spAutoFit/>
          </a:bodyPr>
          <a:lstStyle/>
          <a:p>
            <a:pPr marL="12700" algn="just">
              <a:lnSpc>
                <a:spcPct val="100000"/>
              </a:lnSpc>
              <a:spcBef>
                <a:spcPts val="105"/>
              </a:spcBef>
            </a:pPr>
            <a:r>
              <a:rPr sz="1200" dirty="0">
                <a:latin typeface="Verdana" panose="020B0604030504040204" pitchFamily="34" charset="0"/>
                <a:ea typeface="Verdana" panose="020B0604030504040204" pitchFamily="34" charset="0"/>
                <a:cs typeface="Verdana" panose="020B0604030504040204" pitchFamily="34" charset="0"/>
              </a:rPr>
              <a:t>ПОВНЕ</a:t>
            </a:r>
            <a:r>
              <a:rPr sz="1200" spc="-15" dirty="0">
                <a:latin typeface="Verdana" panose="020B0604030504040204" pitchFamily="34" charset="0"/>
                <a:ea typeface="Verdana" panose="020B0604030504040204" pitchFamily="34" charset="0"/>
                <a:cs typeface="Verdana" panose="020B0604030504040204" pitchFamily="34" charset="0"/>
              </a:rPr>
              <a:t> </a:t>
            </a:r>
            <a:r>
              <a:rPr sz="1200" spc="-5" dirty="0">
                <a:latin typeface="Verdana" panose="020B0604030504040204" pitchFamily="34" charset="0"/>
                <a:ea typeface="Verdana" panose="020B0604030504040204" pitchFamily="34" charset="0"/>
                <a:cs typeface="Verdana" panose="020B0604030504040204" pitchFamily="34" charset="0"/>
              </a:rPr>
              <a:t>НАЙМЕНУВАННЯ</a:t>
            </a:r>
            <a:r>
              <a:rPr lang="uk-UA" sz="1200" spc="-5" dirty="0">
                <a:latin typeface="Verdana" panose="020B0604030504040204" pitchFamily="34" charset="0"/>
                <a:ea typeface="Verdana" panose="020B0604030504040204" pitchFamily="34" charset="0"/>
                <a:cs typeface="Verdana" panose="020B0604030504040204" pitchFamily="34" charset="0"/>
              </a:rPr>
              <a:t>:</a:t>
            </a:r>
            <a:endParaRPr sz="1200" dirty="0">
              <a:latin typeface="Verdana" panose="020B0604030504040204" pitchFamily="34" charset="0"/>
              <a:ea typeface="Verdana" panose="020B0604030504040204" pitchFamily="34" charset="0"/>
              <a:cs typeface="Verdana" panose="020B0604030504040204" pitchFamily="34" charset="0"/>
            </a:endParaRPr>
          </a:p>
          <a:p>
            <a:pPr marL="12700" marR="5080" algn="just">
              <a:lnSpc>
                <a:spcPct val="100000"/>
              </a:lnSpc>
            </a:pPr>
            <a:r>
              <a:rPr sz="1200" dirty="0">
                <a:latin typeface="Verdana" panose="020B0604030504040204" pitchFamily="34" charset="0"/>
                <a:ea typeface="Verdana" panose="020B0604030504040204" pitchFamily="34" charset="0"/>
                <a:cs typeface="Verdana" panose="020B0604030504040204" pitchFamily="34" charset="0"/>
              </a:rPr>
              <a:t>Товариство з</a:t>
            </a:r>
            <a:r>
              <a:rPr sz="1200" spc="-120" dirty="0">
                <a:latin typeface="Verdana" panose="020B0604030504040204" pitchFamily="34" charset="0"/>
                <a:ea typeface="Verdana" panose="020B0604030504040204" pitchFamily="34" charset="0"/>
                <a:cs typeface="Verdana" panose="020B0604030504040204" pitchFamily="34" charset="0"/>
              </a:rPr>
              <a:t> </a:t>
            </a:r>
            <a:r>
              <a:rPr lang="uk-UA" sz="1200" dirty="0">
                <a:latin typeface="Verdana" panose="020B0604030504040204" pitchFamily="34" charset="0"/>
                <a:ea typeface="Verdana" panose="020B0604030504040204" pitchFamily="34" charset="0"/>
                <a:cs typeface="Verdana" panose="020B0604030504040204" pitchFamily="34" charset="0"/>
              </a:rPr>
              <a:t>обмеженою</a:t>
            </a:r>
            <a:r>
              <a:rPr sz="1200" dirty="0">
                <a:latin typeface="Verdana" panose="020B0604030504040204" pitchFamily="34" charset="0"/>
                <a:ea typeface="Verdana" panose="020B0604030504040204" pitchFamily="34" charset="0"/>
                <a:cs typeface="Verdana" panose="020B0604030504040204" pitchFamily="34" charset="0"/>
              </a:rPr>
              <a:t>  </a:t>
            </a:r>
            <a:r>
              <a:rPr lang="uk-UA" sz="1200" spc="-5" dirty="0">
                <a:latin typeface="Verdana" panose="020B0604030504040204" pitchFamily="34" charset="0"/>
                <a:ea typeface="Verdana" panose="020B0604030504040204" pitchFamily="34" charset="0"/>
                <a:cs typeface="Verdana" panose="020B0604030504040204" pitchFamily="34" charset="0"/>
              </a:rPr>
              <a:t>відповідальністю</a:t>
            </a:r>
            <a:r>
              <a:rPr sz="1200" spc="-5" dirty="0">
                <a:latin typeface="Verdana" panose="020B0604030504040204" pitchFamily="34" charset="0"/>
                <a:ea typeface="Verdana" panose="020B0604030504040204" pitchFamily="34" charset="0"/>
                <a:cs typeface="Verdana" panose="020B0604030504040204" pitchFamily="34" charset="0"/>
              </a:rPr>
              <a:t> «</a:t>
            </a:r>
            <a:r>
              <a:rPr lang="uk-UA" sz="1200" spc="-5" dirty="0">
                <a:latin typeface="Verdana" panose="020B0604030504040204" pitchFamily="34" charset="0"/>
                <a:ea typeface="Verdana" panose="020B0604030504040204" pitchFamily="34" charset="0"/>
                <a:cs typeface="Verdana" panose="020B0604030504040204" pitchFamily="34" charset="0"/>
              </a:rPr>
              <a:t>Бровари </a:t>
            </a:r>
            <a:r>
              <a:rPr lang="uk-UA" sz="1200" spc="-5" noProof="1">
                <a:latin typeface="Verdana" panose="020B0604030504040204" pitchFamily="34" charset="0"/>
                <a:ea typeface="Verdana" panose="020B0604030504040204" pitchFamily="34" charset="0"/>
                <a:cs typeface="Verdana" panose="020B0604030504040204" pitchFamily="34" charset="0"/>
              </a:rPr>
              <a:t>Констракшн</a:t>
            </a:r>
            <a:r>
              <a:rPr sz="1200" dirty="0">
                <a:latin typeface="Verdana" panose="020B0604030504040204" pitchFamily="34" charset="0"/>
                <a:ea typeface="Verdana" panose="020B0604030504040204" pitchFamily="34" charset="0"/>
                <a:cs typeface="Verdana" panose="020B0604030504040204" pitchFamily="34" charset="0"/>
              </a:rPr>
              <a:t>»</a:t>
            </a:r>
            <a:endParaRPr lang="uk-UA" sz="1200" dirty="0">
              <a:latin typeface="Verdana" panose="020B0604030504040204" pitchFamily="34" charset="0"/>
              <a:ea typeface="Verdana" panose="020B0604030504040204" pitchFamily="34" charset="0"/>
              <a:cs typeface="Verdana" panose="020B0604030504040204" pitchFamily="34" charset="0"/>
            </a:endParaRPr>
          </a:p>
          <a:p>
            <a:pPr marL="12700" marR="5080" algn="just">
              <a:lnSpc>
                <a:spcPct val="100000"/>
              </a:lnSpc>
            </a:pPr>
            <a:endParaRPr lang="uk-UA" sz="1200" dirty="0">
              <a:latin typeface="Verdana" panose="020B0604030504040204" pitchFamily="34" charset="0"/>
              <a:ea typeface="Verdana" panose="020B0604030504040204" pitchFamily="34" charset="0"/>
              <a:cs typeface="Verdana" panose="020B0604030504040204" pitchFamily="34" charset="0"/>
            </a:endParaRPr>
          </a:p>
          <a:p>
            <a:pPr marL="12700">
              <a:lnSpc>
                <a:spcPct val="100000"/>
              </a:lnSpc>
              <a:spcBef>
                <a:spcPts val="105"/>
              </a:spcBef>
            </a:pPr>
            <a:r>
              <a:rPr lang="ru-RU" sz="1200" dirty="0">
                <a:latin typeface="Verdana" panose="020B0604030504040204" pitchFamily="34" charset="0"/>
                <a:ea typeface="Verdana" panose="020B0604030504040204" pitchFamily="34" charset="0"/>
                <a:cs typeface="Verdana" panose="020B0604030504040204" pitchFamily="34" charset="0"/>
              </a:rPr>
              <a:t>КОРОТКА</a:t>
            </a:r>
            <a:r>
              <a:rPr lang="ru-RU" sz="1200" spc="-50" dirty="0">
                <a:latin typeface="Verdana" panose="020B0604030504040204" pitchFamily="34" charset="0"/>
                <a:ea typeface="Verdana" panose="020B0604030504040204" pitchFamily="34" charset="0"/>
                <a:cs typeface="Verdana" panose="020B0604030504040204" pitchFamily="34" charset="0"/>
              </a:rPr>
              <a:t> </a:t>
            </a:r>
            <a:r>
              <a:rPr lang="ru-RU" sz="1200" dirty="0">
                <a:latin typeface="Verdana" panose="020B0604030504040204" pitchFamily="34" charset="0"/>
                <a:ea typeface="Verdana" panose="020B0604030504040204" pitchFamily="34" charset="0"/>
                <a:cs typeface="Verdana" panose="020B0604030504040204" pitchFamily="34" charset="0"/>
              </a:rPr>
              <a:t>НАЗВА:</a:t>
            </a:r>
          </a:p>
          <a:p>
            <a:pPr marL="12700">
              <a:lnSpc>
                <a:spcPct val="100000"/>
              </a:lnSpc>
            </a:pPr>
            <a:r>
              <a:rPr lang="ru-RU" sz="1200" dirty="0">
                <a:latin typeface="Verdana" panose="020B0604030504040204" pitchFamily="34" charset="0"/>
                <a:ea typeface="Verdana" panose="020B0604030504040204" pitchFamily="34" charset="0"/>
                <a:cs typeface="Verdana" panose="020B0604030504040204" pitchFamily="34" charset="0"/>
              </a:rPr>
              <a:t>ТОВ</a:t>
            </a:r>
            <a:r>
              <a:rPr lang="ru-RU" sz="1200" spc="-25" dirty="0">
                <a:latin typeface="Verdana" panose="020B0604030504040204" pitchFamily="34" charset="0"/>
                <a:ea typeface="Verdana" panose="020B0604030504040204" pitchFamily="34" charset="0"/>
                <a:cs typeface="Verdana" panose="020B0604030504040204" pitchFamily="34" charset="0"/>
              </a:rPr>
              <a:t> </a:t>
            </a:r>
            <a:r>
              <a:rPr lang="ru-RU" sz="1200" spc="-5" dirty="0">
                <a:latin typeface="Verdana" panose="020B0604030504040204" pitchFamily="34" charset="0"/>
                <a:ea typeface="Verdana" panose="020B0604030504040204" pitchFamily="34" charset="0"/>
                <a:cs typeface="Verdana" panose="020B0604030504040204" pitchFamily="34" charset="0"/>
              </a:rPr>
              <a:t>«</a:t>
            </a:r>
            <a:r>
              <a:rPr lang="uk-UA" sz="1200" spc="-5" dirty="0">
                <a:latin typeface="Verdana" panose="020B0604030504040204" pitchFamily="34" charset="0"/>
                <a:ea typeface="Verdana" panose="020B0604030504040204" pitchFamily="34" charset="0"/>
                <a:cs typeface="Verdana" panose="020B0604030504040204" pitchFamily="34" charset="0"/>
              </a:rPr>
              <a:t>Бровари</a:t>
            </a:r>
            <a:r>
              <a:rPr lang="ru-RU" sz="1200" spc="-5" dirty="0">
                <a:latin typeface="Verdana" panose="020B0604030504040204" pitchFamily="34" charset="0"/>
                <a:ea typeface="Verdana" panose="020B0604030504040204" pitchFamily="34" charset="0"/>
                <a:cs typeface="Verdana" panose="020B0604030504040204" pitchFamily="34" charset="0"/>
              </a:rPr>
              <a:t> </a:t>
            </a:r>
            <a:r>
              <a:rPr lang="ru-RU" sz="1200" spc="-5" noProof="1">
                <a:latin typeface="Verdana" panose="020B0604030504040204" pitchFamily="34" charset="0"/>
                <a:ea typeface="Verdana" panose="020B0604030504040204" pitchFamily="34" charset="0"/>
                <a:cs typeface="Verdana" panose="020B0604030504040204" pitchFamily="34" charset="0"/>
              </a:rPr>
              <a:t>Констракшн</a:t>
            </a:r>
            <a:r>
              <a:rPr lang="ru-RU" sz="1200" spc="-5" dirty="0">
                <a:latin typeface="Verdana" panose="020B0604030504040204" pitchFamily="34" charset="0"/>
                <a:ea typeface="Verdana" panose="020B0604030504040204" pitchFamily="34" charset="0"/>
                <a:cs typeface="Verdana" panose="020B0604030504040204" pitchFamily="34" charset="0"/>
              </a:rPr>
              <a:t>»</a:t>
            </a:r>
          </a:p>
          <a:p>
            <a:pPr marL="12700">
              <a:lnSpc>
                <a:spcPct val="100000"/>
              </a:lnSpc>
            </a:pPr>
            <a:endParaRPr lang="ru-RU" sz="1200" spc="-5" dirty="0">
              <a:latin typeface="Verdana" panose="020B0604030504040204" pitchFamily="34" charset="0"/>
              <a:ea typeface="Verdana" panose="020B0604030504040204" pitchFamily="34" charset="0"/>
              <a:cs typeface="Verdana" panose="020B0604030504040204" pitchFamily="34" charset="0"/>
            </a:endParaRPr>
          </a:p>
          <a:p>
            <a:pPr marL="12700"/>
            <a:r>
              <a:rPr lang="uk-UA" sz="1200" dirty="0">
                <a:latin typeface="Verdana" panose="020B0604030504040204" pitchFamily="34" charset="0"/>
                <a:ea typeface="Verdana" panose="020B0604030504040204" pitchFamily="34" charset="0"/>
                <a:cs typeface="Verdana" panose="020B0604030504040204" pitchFamily="34" charset="0"/>
              </a:rPr>
              <a:t>Код ЄДРПОУ: 42137663</a:t>
            </a:r>
          </a:p>
          <a:p>
            <a:pPr marL="12700" marR="5080" algn="just">
              <a:lnSpc>
                <a:spcPct val="100000"/>
              </a:lnSpc>
            </a:pPr>
            <a:r>
              <a:rPr lang="uk-UA" sz="1050" dirty="0">
                <a:latin typeface="Verdana" panose="020B0604030504040204" pitchFamily="34" charset="0"/>
                <a:ea typeface="Verdana" panose="020B0604030504040204" pitchFamily="34" charset="0"/>
                <a:cs typeface="Verdana" panose="020B0604030504040204" pitchFamily="34" charset="0"/>
              </a:rPr>
              <a:t> </a:t>
            </a:r>
            <a:endParaRPr sz="1050" dirty="0">
              <a:latin typeface="Verdana" panose="020B0604030504040204" pitchFamily="34" charset="0"/>
              <a:ea typeface="Verdana" panose="020B0604030504040204" pitchFamily="34" charset="0"/>
              <a:cs typeface="Verdana" panose="020B0604030504040204" pitchFamily="34" charset="0"/>
            </a:endParaRPr>
          </a:p>
        </p:txBody>
      </p:sp>
      <p:sp>
        <p:nvSpPr>
          <p:cNvPr id="8" name="object 5"/>
          <p:cNvSpPr txBox="1"/>
          <p:nvPr/>
        </p:nvSpPr>
        <p:spPr>
          <a:xfrm>
            <a:off x="5247591" y="5001876"/>
            <a:ext cx="3896409" cy="1713931"/>
          </a:xfrm>
          <a:prstGeom prst="rect">
            <a:avLst/>
          </a:prstGeom>
        </p:spPr>
        <p:txBody>
          <a:bodyPr vert="horz" wrap="square" lIns="0" tIns="13335" rIns="0" bIns="0" rtlCol="0">
            <a:spAutoFit/>
          </a:bodyPr>
          <a:lstStyle/>
          <a:p>
            <a:pPr marL="12700">
              <a:lnSpc>
                <a:spcPct val="100000"/>
              </a:lnSpc>
              <a:spcBef>
                <a:spcPts val="105"/>
              </a:spcBef>
            </a:pPr>
            <a:r>
              <a:rPr sz="1200" dirty="0">
                <a:latin typeface="Verdana" panose="020B0604030504040204" pitchFamily="34" charset="0"/>
                <a:ea typeface="Verdana" panose="020B0604030504040204" pitchFamily="34" charset="0"/>
                <a:cs typeface="Verdana" panose="020B0604030504040204" pitchFamily="34" charset="0"/>
              </a:rPr>
              <a:t>ЮРИДИЧНА</a:t>
            </a:r>
            <a:r>
              <a:rPr sz="1200" spc="-40" dirty="0">
                <a:latin typeface="Verdana" panose="020B0604030504040204" pitchFamily="34" charset="0"/>
                <a:ea typeface="Verdana" panose="020B0604030504040204" pitchFamily="34" charset="0"/>
                <a:cs typeface="Verdana" panose="020B0604030504040204" pitchFamily="34" charset="0"/>
              </a:rPr>
              <a:t> </a:t>
            </a:r>
            <a:r>
              <a:rPr sz="1200" spc="-5" dirty="0">
                <a:latin typeface="Verdana" panose="020B0604030504040204" pitchFamily="34" charset="0"/>
                <a:ea typeface="Verdana" panose="020B0604030504040204" pitchFamily="34" charset="0"/>
                <a:cs typeface="Verdana" panose="020B0604030504040204" pitchFamily="34" charset="0"/>
              </a:rPr>
              <a:t>АДРЕСА</a:t>
            </a:r>
            <a:r>
              <a:rPr lang="uk-UA" sz="1200" spc="-5" dirty="0">
                <a:latin typeface="Verdana" panose="020B0604030504040204" pitchFamily="34" charset="0"/>
                <a:ea typeface="Verdana" panose="020B0604030504040204" pitchFamily="34" charset="0"/>
                <a:cs typeface="Verdana" panose="020B0604030504040204" pitchFamily="34" charset="0"/>
              </a:rPr>
              <a:t>: Україна</a:t>
            </a:r>
            <a:r>
              <a:rPr lang="ru-RU" sz="1200" spc="-5" dirty="0">
                <a:latin typeface="Verdana" panose="020B0604030504040204" pitchFamily="34" charset="0"/>
                <a:ea typeface="Verdana" panose="020B0604030504040204" pitchFamily="34" charset="0"/>
                <a:cs typeface="Verdana" panose="020B0604030504040204" pitchFamily="34" charset="0"/>
              </a:rPr>
              <a:t>, 01103,                       м. </a:t>
            </a:r>
            <a:r>
              <a:rPr lang="uk-UA" sz="1200" spc="-5" dirty="0">
                <a:latin typeface="Verdana" panose="020B0604030504040204" pitchFamily="34" charset="0"/>
                <a:ea typeface="Verdana" panose="020B0604030504040204" pitchFamily="34" charset="0"/>
                <a:cs typeface="Verdana" panose="020B0604030504040204" pitchFamily="34" charset="0"/>
              </a:rPr>
              <a:t>Київ</a:t>
            </a:r>
            <a:r>
              <a:rPr lang="ru-RU" sz="1200" spc="-5" dirty="0">
                <a:latin typeface="Verdana" panose="020B0604030504040204" pitchFamily="34" charset="0"/>
                <a:ea typeface="Verdana" panose="020B0604030504040204" pitchFamily="34" charset="0"/>
                <a:cs typeface="Verdana" panose="020B0604030504040204" pitchFamily="34" charset="0"/>
              </a:rPr>
              <a:t>, </a:t>
            </a:r>
            <a:r>
              <a:rPr lang="uk-UA" sz="1200" spc="-5" dirty="0">
                <a:latin typeface="Verdana" panose="020B0604030504040204" pitchFamily="34" charset="0"/>
                <a:ea typeface="Verdana" panose="020B0604030504040204" pitchFamily="34" charset="0"/>
                <a:cs typeface="Verdana" panose="020B0604030504040204" pitchFamily="34" charset="0"/>
              </a:rPr>
              <a:t>вул. Німанська, 10-А, офіс 15 </a:t>
            </a:r>
          </a:p>
          <a:p>
            <a:pPr marL="12700">
              <a:lnSpc>
                <a:spcPct val="100000"/>
              </a:lnSpc>
              <a:spcBef>
                <a:spcPts val="105"/>
              </a:spcBef>
            </a:pPr>
            <a:endParaRPr lang="uk-UA" sz="1200" spc="-5" dirty="0">
              <a:latin typeface="Verdana" panose="020B0604030504040204" pitchFamily="34" charset="0"/>
              <a:ea typeface="Verdana" panose="020B0604030504040204" pitchFamily="34" charset="0"/>
              <a:cs typeface="Verdana" panose="020B0604030504040204" pitchFamily="34" charset="0"/>
            </a:endParaRPr>
          </a:p>
          <a:p>
            <a:pPr marL="12700">
              <a:lnSpc>
                <a:spcPct val="100000"/>
              </a:lnSpc>
              <a:spcBef>
                <a:spcPts val="105"/>
              </a:spcBef>
            </a:pPr>
            <a:r>
              <a:rPr lang="ru-RU" sz="1200" spc="-5" dirty="0">
                <a:latin typeface="Verdana" panose="020B0604030504040204" pitchFamily="34" charset="0"/>
                <a:ea typeface="Verdana" panose="020B0604030504040204" pitchFamily="34" charset="0"/>
                <a:cs typeface="Verdana" panose="020B0604030504040204" pitchFamily="34" charset="0"/>
              </a:rPr>
              <a:t>АДРЕСА </a:t>
            </a:r>
            <a:r>
              <a:rPr lang="ru-RU" sz="1200" dirty="0">
                <a:latin typeface="Verdana" panose="020B0604030504040204" pitchFamily="34" charset="0"/>
                <a:ea typeface="Verdana" panose="020B0604030504040204" pitchFamily="34" charset="0"/>
                <a:cs typeface="Verdana" panose="020B0604030504040204" pitchFamily="34" charset="0"/>
              </a:rPr>
              <a:t>ВИРОБНИЧИХ</a:t>
            </a:r>
            <a:r>
              <a:rPr lang="ru-RU" sz="1200" spc="-100" dirty="0">
                <a:latin typeface="Verdana" panose="020B0604030504040204" pitchFamily="34" charset="0"/>
                <a:ea typeface="Verdana" panose="020B0604030504040204" pitchFamily="34" charset="0"/>
                <a:cs typeface="Verdana" panose="020B0604030504040204" pitchFamily="34" charset="0"/>
              </a:rPr>
              <a:t> </a:t>
            </a:r>
            <a:r>
              <a:rPr lang="ru-RU" sz="1200" dirty="0">
                <a:latin typeface="Verdana" panose="020B0604030504040204" pitchFamily="34" charset="0"/>
                <a:ea typeface="Verdana" panose="020B0604030504040204" pitchFamily="34" charset="0"/>
                <a:cs typeface="Verdana" panose="020B0604030504040204" pitchFamily="34" charset="0"/>
              </a:rPr>
              <a:t>ПОТУЖНОСТЕЙ</a:t>
            </a:r>
          </a:p>
          <a:p>
            <a:pPr marL="12700" marR="970280">
              <a:lnSpc>
                <a:spcPct val="100000"/>
              </a:lnSpc>
            </a:pPr>
            <a:r>
              <a:rPr lang="uk-UA" sz="1200" dirty="0">
                <a:latin typeface="Verdana" panose="020B0604030504040204" pitchFamily="34" charset="0"/>
                <a:ea typeface="Verdana" panose="020B0604030504040204" pitchFamily="34" charset="0"/>
                <a:cs typeface="Verdana" panose="020B0604030504040204" pitchFamily="34" charset="0"/>
              </a:rPr>
              <a:t>Київська обл., Броварський р-н, </a:t>
            </a:r>
          </a:p>
          <a:p>
            <a:pPr marL="12700" marR="970280">
              <a:lnSpc>
                <a:spcPct val="100000"/>
              </a:lnSpc>
            </a:pPr>
            <a:r>
              <a:rPr lang="uk-UA" sz="1200" dirty="0">
                <a:latin typeface="Verdana" panose="020B0604030504040204" pitchFamily="34" charset="0"/>
                <a:ea typeface="Verdana" panose="020B0604030504040204" pitchFamily="34" charset="0"/>
                <a:cs typeface="Verdana" panose="020B0604030504040204" pitchFamily="34" charset="0"/>
              </a:rPr>
              <a:t>с. Квітневе, вул. Гоголівська, будинок 1-Г</a:t>
            </a:r>
          </a:p>
          <a:p>
            <a:pPr marL="12700" marR="970280">
              <a:lnSpc>
                <a:spcPct val="100000"/>
              </a:lnSpc>
            </a:pPr>
            <a:endParaRPr lang="ru-RU" sz="1200" dirty="0">
              <a:latin typeface="Verdana" panose="020B0604030504040204" pitchFamily="34" charset="0"/>
              <a:ea typeface="Verdana" panose="020B0604030504040204" pitchFamily="34" charset="0"/>
              <a:cs typeface="Verdana" panose="020B0604030504040204" pitchFamily="34" charset="0"/>
            </a:endParaRPr>
          </a:p>
          <a:p>
            <a:pPr marL="12700">
              <a:lnSpc>
                <a:spcPct val="100000"/>
              </a:lnSpc>
              <a:spcBef>
                <a:spcPts val="105"/>
              </a:spcBef>
            </a:pPr>
            <a:r>
              <a:rPr lang="ru-RU" sz="1200" dirty="0">
                <a:latin typeface="Verdana" panose="020B0604030504040204" pitchFamily="34" charset="0"/>
                <a:ea typeface="Verdana" panose="020B0604030504040204" pitchFamily="34" charset="0"/>
                <a:cs typeface="Verdana" panose="020B0604030504040204" pitchFamily="34" charset="0"/>
              </a:rPr>
              <a:t>Тел.: +38(096)-371-71-56</a:t>
            </a:r>
            <a:endParaRPr sz="12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p:cNvSpPr txBox="1"/>
          <p:nvPr/>
        </p:nvSpPr>
        <p:spPr>
          <a:xfrm>
            <a:off x="109710" y="6211359"/>
            <a:ext cx="461790"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17</a:t>
            </a:r>
          </a:p>
        </p:txBody>
      </p:sp>
      <p:pic>
        <p:nvPicPr>
          <p:cNvPr id="15" name="Рисунок 14">
            <a:extLst>
              <a:ext uri="{FF2B5EF4-FFF2-40B4-BE49-F238E27FC236}">
                <a16:creationId xmlns:a16="http://schemas.microsoft.com/office/drawing/2014/main" id="{D85EEBC8-F40A-4597-90A0-3E5801AD6534}"/>
              </a:ext>
            </a:extLst>
          </p:cNvPr>
          <p:cNvPicPr>
            <a:picLocks noChangeAspect="1"/>
          </p:cNvPicPr>
          <p:nvPr/>
        </p:nvPicPr>
        <p:blipFill>
          <a:blip r:embed="rId2"/>
          <a:stretch>
            <a:fillRect/>
          </a:stretch>
        </p:blipFill>
        <p:spPr>
          <a:xfrm>
            <a:off x="785720" y="739815"/>
            <a:ext cx="3946925" cy="4085689"/>
          </a:xfrm>
          <a:prstGeom prst="rect">
            <a:avLst/>
          </a:prstGeom>
        </p:spPr>
      </p:pic>
      <p:pic>
        <p:nvPicPr>
          <p:cNvPr id="3" name="Рисунок 2">
            <a:extLst>
              <a:ext uri="{FF2B5EF4-FFF2-40B4-BE49-F238E27FC236}">
                <a16:creationId xmlns:a16="http://schemas.microsoft.com/office/drawing/2014/main" id="{67698BB7-4126-F1E3-1479-F03CD8AF4C3B}"/>
              </a:ext>
            </a:extLst>
          </p:cNvPr>
          <p:cNvPicPr>
            <a:picLocks noChangeAspect="1"/>
          </p:cNvPicPr>
          <p:nvPr/>
        </p:nvPicPr>
        <p:blipFill>
          <a:blip r:embed="rId3"/>
          <a:stretch>
            <a:fillRect/>
          </a:stretch>
        </p:blipFill>
        <p:spPr>
          <a:xfrm>
            <a:off x="5236966" y="739815"/>
            <a:ext cx="3479195" cy="4085689"/>
          </a:xfrm>
          <a:prstGeom prst="rect">
            <a:avLst/>
          </a:prstGeom>
        </p:spPr>
      </p:pic>
    </p:spTree>
    <p:extLst>
      <p:ext uri="{BB962C8B-B14F-4D97-AF65-F5344CB8AC3E}">
        <p14:creationId xmlns:p14="http://schemas.microsoft.com/office/powerpoint/2010/main" val="411519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Прямоугольник 6"/>
          <p:cNvSpPr/>
          <p:nvPr/>
        </p:nvSpPr>
        <p:spPr>
          <a:xfrm>
            <a:off x="372522" y="1475067"/>
            <a:ext cx="6014906" cy="3907865"/>
          </a:xfrm>
          <a:prstGeom prst="rect">
            <a:avLst/>
          </a:prstGeom>
        </p:spPr>
        <p:txBody>
          <a:bodyPr wrap="square">
            <a:spAutoFit/>
          </a:bodyPr>
          <a:lstStyle/>
          <a:p>
            <a:pPr algn="just">
              <a:lnSpc>
                <a:spcPct val="200000"/>
              </a:lnSpc>
            </a:pP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1. Опис діяльності підприємства                                       3</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2. Результати діяльності підприємства                            7</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3. Показники ліквідності                                                  11</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4. Соціальні аспекти і кадрова політика                        12</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5. Екологічні аспекти                                                      13</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6. Ризики підприємства                                                   14</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7. Дослідження та інновації                                           15</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8. Стратегія розвитку ТОВ «Бровари </a:t>
            </a:r>
            <a:r>
              <a:rPr lang="uk-UA" sz="1400" b="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Констракшн</a:t>
            </a: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16</a:t>
            </a:r>
            <a:b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br>
            <a:r>
              <a:rPr lang="uk-UA"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9. Контакти підприємства                                                </a:t>
            </a:r>
            <a:r>
              <a:rPr lang="ru-RU" sz="14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17</a:t>
            </a:r>
            <a:endParaRPr lang="uk-UA" sz="1400" b="1" dirty="0">
              <a:solidFill>
                <a:schemeClr val="tx2">
                  <a:lumMod val="50000"/>
                </a:schemeClr>
              </a:solidFill>
            </a:endParaRPr>
          </a:p>
        </p:txBody>
      </p:sp>
      <p:sp>
        <p:nvSpPr>
          <p:cNvPr id="8" name="Прямоугольник 7"/>
          <p:cNvSpPr/>
          <p:nvPr/>
        </p:nvSpPr>
        <p:spPr>
          <a:xfrm>
            <a:off x="372522" y="731011"/>
            <a:ext cx="1478290" cy="523220"/>
          </a:xfrm>
          <a:prstGeom prst="rect">
            <a:avLst/>
          </a:prstGeom>
        </p:spPr>
        <p:txBody>
          <a:bodyPr wrap="none">
            <a:spAutoFit/>
          </a:bodyPr>
          <a:lstStyle/>
          <a:p>
            <a:r>
              <a:rPr lang="uk-UA" sz="2800"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ЗМІСТ</a:t>
            </a:r>
            <a:endParaRPr lang="uk-UA" sz="2800" b="1" i="1" dirty="0">
              <a:solidFill>
                <a:schemeClr val="tx2">
                  <a:lumMod val="50000"/>
                </a:schemeClr>
              </a:solidFill>
            </a:endParaRPr>
          </a:p>
        </p:txBody>
      </p:sp>
    </p:spTree>
    <p:extLst>
      <p:ext uri="{BB962C8B-B14F-4D97-AF65-F5344CB8AC3E}">
        <p14:creationId xmlns:p14="http://schemas.microsoft.com/office/powerpoint/2010/main" val="4163164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4" y="154293"/>
            <a:ext cx="4700326" cy="923330"/>
          </a:xfrm>
          <a:prstGeom prst="rect">
            <a:avLst/>
          </a:prstGeom>
        </p:spPr>
        <p:txBody>
          <a:bodyPr wrap="none">
            <a:spAutoFit/>
          </a:bodyPr>
          <a:lstStyle/>
          <a:p>
            <a:pPr marL="342900" indent="-342900">
              <a:buAutoNum type="arabicPeriod"/>
            </a:pP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Опис діяльності підприємства</a:t>
            </a:r>
          </a:p>
          <a:p>
            <a:r>
              <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Історія ТОВ «Бровари </a:t>
            </a:r>
            <a:r>
              <a:rPr lang="uk-UA"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Констракшн</a:t>
            </a:r>
            <a:r>
              <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endParaRPr lang="en-US"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eriod"/>
            </a:pPr>
            <a:endParaRPr lang="uk-UA" b="1" i="1" dirty="0">
              <a:solidFill>
                <a:schemeClr val="accent1">
                  <a:lumMod val="50000"/>
                </a:schemeClr>
              </a:solidFill>
            </a:endParaRPr>
          </a:p>
        </p:txBody>
      </p:sp>
      <p:graphicFrame>
        <p:nvGraphicFramePr>
          <p:cNvPr id="8" name="Схема 7"/>
          <p:cNvGraphicFramePr/>
          <p:nvPr>
            <p:extLst>
              <p:ext uri="{D42A27DB-BD31-4B8C-83A1-F6EECF244321}">
                <p14:modId xmlns:p14="http://schemas.microsoft.com/office/powerpoint/2010/main" val="2255315162"/>
              </p:ext>
            </p:extLst>
          </p:nvPr>
        </p:nvGraphicFramePr>
        <p:xfrm>
          <a:off x="147457" y="1372533"/>
          <a:ext cx="3094949" cy="3314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bject 52"/>
          <p:cNvSpPr txBox="1"/>
          <p:nvPr/>
        </p:nvSpPr>
        <p:spPr>
          <a:xfrm>
            <a:off x="1518323" y="1843956"/>
            <a:ext cx="1409435" cy="567463"/>
          </a:xfrm>
          <a:prstGeom prst="rect">
            <a:avLst/>
          </a:prstGeom>
        </p:spPr>
        <p:txBody>
          <a:bodyPr vert="horz" wrap="square" lIns="0" tIns="13335" rIns="0" bIns="0" rtlCol="0" anchor="ctr">
            <a:spAutoFit/>
          </a:bodyPr>
          <a:lstStyle/>
          <a:p>
            <a:pPr lvl="0">
              <a:lnSpc>
                <a:spcPct val="100000"/>
              </a:lnSpc>
            </a:pPr>
            <a:r>
              <a:rPr lang="uk-UA" sz="1200" b="1" spc="-10" dirty="0">
                <a:solidFill>
                  <a:schemeClr val="tx2">
                    <a:lumMod val="50000"/>
                  </a:schemeClr>
                </a:solidFill>
                <a:latin typeface="Verdana"/>
              </a:rPr>
              <a:t>Заснування ТОВ «Бровари </a:t>
            </a:r>
            <a:r>
              <a:rPr lang="uk-UA" sz="1200" b="1" spc="-10" noProof="1">
                <a:solidFill>
                  <a:schemeClr val="tx2">
                    <a:lumMod val="50000"/>
                  </a:schemeClr>
                </a:solidFill>
                <a:latin typeface="Verdana"/>
              </a:rPr>
              <a:t>Констракшн</a:t>
            </a:r>
            <a:r>
              <a:rPr lang="uk-UA" sz="1200" b="1" spc="-10" dirty="0">
                <a:solidFill>
                  <a:schemeClr val="tx2">
                    <a:lumMod val="50000"/>
                  </a:schemeClr>
                </a:solidFill>
                <a:latin typeface="Verdana"/>
              </a:rPr>
              <a:t>»</a:t>
            </a:r>
            <a:r>
              <a:rPr lang="en-US" sz="1200" b="1" spc="-10" dirty="0">
                <a:solidFill>
                  <a:schemeClr val="tx2">
                    <a:lumMod val="50000"/>
                  </a:schemeClr>
                </a:solidFill>
                <a:latin typeface="Verdana"/>
              </a:rPr>
              <a:t> </a:t>
            </a:r>
            <a:endParaRPr sz="1200" b="1" spc="-10" dirty="0">
              <a:solidFill>
                <a:schemeClr val="tx2">
                  <a:lumMod val="50000"/>
                </a:schemeClr>
              </a:solidFill>
              <a:latin typeface="Verdana"/>
            </a:endParaRPr>
          </a:p>
        </p:txBody>
      </p:sp>
      <p:sp>
        <p:nvSpPr>
          <p:cNvPr id="11" name="object 52"/>
          <p:cNvSpPr txBox="1"/>
          <p:nvPr/>
        </p:nvSpPr>
        <p:spPr>
          <a:xfrm>
            <a:off x="1518323" y="3674794"/>
            <a:ext cx="1242573" cy="382797"/>
          </a:xfrm>
          <a:prstGeom prst="rect">
            <a:avLst/>
          </a:prstGeom>
        </p:spPr>
        <p:txBody>
          <a:bodyPr vert="horz" wrap="square" lIns="0" tIns="13335" rIns="0" bIns="0" rtlCol="0">
            <a:spAutoFit/>
          </a:bodyPr>
          <a:lstStyle/>
          <a:p>
            <a:pPr lvl="0"/>
            <a:r>
              <a:rPr lang="uk-UA" sz="1200" b="1" spc="-10" dirty="0">
                <a:solidFill>
                  <a:schemeClr val="tx2">
                    <a:lumMod val="50000"/>
                  </a:schemeClr>
                </a:solidFill>
                <a:latin typeface="Verdana"/>
                <a:cs typeface="Verdana"/>
              </a:rPr>
              <a:t>Введено в експлуатацію</a:t>
            </a:r>
            <a:endParaRPr lang="uk-UA" sz="1200" b="1" dirty="0">
              <a:solidFill>
                <a:schemeClr val="tx2">
                  <a:lumMod val="50000"/>
                </a:schemeClr>
              </a:solidFill>
            </a:endParaRPr>
          </a:p>
        </p:txBody>
      </p:sp>
      <p:sp>
        <p:nvSpPr>
          <p:cNvPr id="13" name="Прямоугольник с двумя усеченными противолежащими углами 12"/>
          <p:cNvSpPr/>
          <p:nvPr/>
        </p:nvSpPr>
        <p:spPr>
          <a:xfrm>
            <a:off x="3892492" y="5233039"/>
            <a:ext cx="5084369" cy="1377486"/>
          </a:xfrm>
          <a:prstGeom prst="snip2DiagRect">
            <a:avLst/>
          </a:prstGeom>
          <a:noFill/>
          <a:ln w="38100">
            <a:solidFill>
              <a:srgbClr val="8AA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7" name="Прямоугольник 6"/>
          <p:cNvSpPr/>
          <p:nvPr/>
        </p:nvSpPr>
        <p:spPr>
          <a:xfrm>
            <a:off x="3959603" y="5295800"/>
            <a:ext cx="5007281" cy="1200329"/>
          </a:xfrm>
          <a:prstGeom prst="rect">
            <a:avLst/>
          </a:prstGeom>
        </p:spPr>
        <p:txBody>
          <a:bodyPr wrap="square">
            <a:spAutoFit/>
          </a:bodyPr>
          <a:lstStyle/>
          <a:p>
            <a:r>
              <a:rPr lang="uk-UA" sz="1200"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Комплекс розташований на трасі </a:t>
            </a:r>
            <a:r>
              <a:rPr lang="en-US" sz="1200"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E-95 </a:t>
            </a:r>
            <a:r>
              <a:rPr lang="uk-UA" sz="1200"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яка поєднує Україну з Туреччиною та Східною Європою; </a:t>
            </a:r>
          </a:p>
          <a:p>
            <a:endParaRPr lang="uk-UA" sz="1200"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uk-UA" sz="1200"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Місцезнаходження:</a:t>
            </a:r>
            <a:endParaRPr lang="ru-RU" sz="1200"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ru-RU" sz="1200" b="1" i="1" dirty="0">
                <a:solidFill>
                  <a:schemeClr val="tx2">
                    <a:lumMod val="50000"/>
                  </a:schemeClr>
                </a:solidFill>
                <a:latin typeface="Verdana" panose="020B0604030504040204" pitchFamily="34" charset="0"/>
                <a:ea typeface="Verdana" panose="020B0604030504040204" pitchFamily="34" charset="0"/>
              </a:rPr>
              <a:t>07400, </a:t>
            </a:r>
            <a:r>
              <a:rPr lang="uk-UA" sz="1200" b="1" i="1" dirty="0">
                <a:solidFill>
                  <a:schemeClr val="tx2">
                    <a:lumMod val="50000"/>
                  </a:schemeClr>
                </a:solidFill>
                <a:latin typeface="Verdana" panose="020B0604030504040204" pitchFamily="34" charset="0"/>
                <a:ea typeface="Verdana" panose="020B0604030504040204" pitchFamily="34" charset="0"/>
              </a:rPr>
              <a:t>Київська область, Броварський район,</a:t>
            </a:r>
          </a:p>
          <a:p>
            <a:r>
              <a:rPr lang="uk-UA" sz="1200" b="1" i="1" dirty="0">
                <a:solidFill>
                  <a:schemeClr val="tx2">
                    <a:lumMod val="50000"/>
                  </a:schemeClr>
                </a:solidFill>
                <a:latin typeface="Verdana" panose="020B0604030504040204" pitchFamily="34" charset="0"/>
                <a:ea typeface="Verdana" panose="020B0604030504040204" pitchFamily="34" charset="0"/>
              </a:rPr>
              <a:t>с. Квітневе, вул. Гоголівська, </a:t>
            </a:r>
            <a:r>
              <a:rPr lang="ru-RU" sz="1200" b="1" i="1" dirty="0">
                <a:solidFill>
                  <a:schemeClr val="tx2">
                    <a:lumMod val="50000"/>
                  </a:schemeClr>
                </a:solidFill>
                <a:latin typeface="Verdana" panose="020B0604030504040204" pitchFamily="34" charset="0"/>
                <a:ea typeface="Verdana" panose="020B0604030504040204" pitchFamily="34" charset="0"/>
              </a:rPr>
              <a:t>1-Г.</a:t>
            </a:r>
            <a:endParaRPr lang="uk-UA" sz="1600" b="1" dirty="0">
              <a:solidFill>
                <a:schemeClr val="tx2">
                  <a:lumMod val="50000"/>
                </a:schemeClr>
              </a:solidFill>
              <a:latin typeface="Vrinda"/>
            </a:endParaRPr>
          </a:p>
        </p:txBody>
      </p:sp>
      <p:sp>
        <p:nvSpPr>
          <p:cNvPr id="14" name="TextBox 13"/>
          <p:cNvSpPr txBox="1"/>
          <p:nvPr/>
        </p:nvSpPr>
        <p:spPr>
          <a:xfrm>
            <a:off x="78339" y="6199187"/>
            <a:ext cx="263466"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3</a:t>
            </a:r>
          </a:p>
        </p:txBody>
      </p:sp>
      <p:pic>
        <p:nvPicPr>
          <p:cNvPr id="15" name="Рисунок 14">
            <a:extLst>
              <a:ext uri="{FF2B5EF4-FFF2-40B4-BE49-F238E27FC236}">
                <a16:creationId xmlns:a16="http://schemas.microsoft.com/office/drawing/2014/main" id="{66584494-B9CB-4979-9261-6CC0A98974F7}"/>
              </a:ext>
            </a:extLst>
          </p:cNvPr>
          <p:cNvPicPr>
            <a:picLocks noChangeAspect="1"/>
          </p:cNvPicPr>
          <p:nvPr/>
        </p:nvPicPr>
        <p:blipFill>
          <a:blip r:embed="rId7"/>
          <a:stretch>
            <a:fillRect/>
          </a:stretch>
        </p:blipFill>
        <p:spPr>
          <a:xfrm>
            <a:off x="3242406" y="1433464"/>
            <a:ext cx="5003999" cy="3719188"/>
          </a:xfrm>
          <a:prstGeom prst="rect">
            <a:avLst/>
          </a:prstGeom>
        </p:spPr>
      </p:pic>
      <p:sp>
        <p:nvSpPr>
          <p:cNvPr id="6" name="Прямоугольная выноска 5"/>
          <p:cNvSpPr/>
          <p:nvPr/>
        </p:nvSpPr>
        <p:spPr>
          <a:xfrm flipH="1">
            <a:off x="3544877" y="836476"/>
            <a:ext cx="3094949" cy="516601"/>
          </a:xfrm>
          <a:prstGeom prst="wedgeRectCallout">
            <a:avLst>
              <a:gd name="adj1" fmla="val -37416"/>
              <a:gd name="adj2" fmla="val 108023"/>
            </a:avLst>
          </a:prstGeom>
          <a:solidFill>
            <a:schemeClr val="bg1"/>
          </a:solidFill>
          <a:ln w="12700">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Логістичний комплекс </a:t>
            </a:r>
          </a:p>
          <a:p>
            <a:pPr algn="ctr"/>
            <a:r>
              <a:rPr lang="ru-RU" sz="12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r>
              <a:rPr lang="uk-UA" sz="12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Бровари </a:t>
            </a:r>
            <a:r>
              <a:rPr lang="uk-UA" sz="1200" b="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Констракшн</a:t>
            </a:r>
            <a:r>
              <a:rPr lang="ru-RU" sz="12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2780148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Прямоугольник с двумя скругленными противолежащими углами 24"/>
          <p:cNvSpPr/>
          <p:nvPr/>
        </p:nvSpPr>
        <p:spPr>
          <a:xfrm>
            <a:off x="3972612" y="4381790"/>
            <a:ext cx="4880365" cy="2377759"/>
          </a:xfrm>
          <a:prstGeom prst="round2DiagRect">
            <a:avLst/>
          </a:prstGeom>
          <a:solidFill>
            <a:srgbClr val="E3ECF7"/>
          </a:solidFill>
          <a:ln w="38100">
            <a:solidFill>
              <a:srgbClr val="8AA0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6" name="TextBox 25"/>
          <p:cNvSpPr txBox="1"/>
          <p:nvPr/>
        </p:nvSpPr>
        <p:spPr>
          <a:xfrm>
            <a:off x="241443" y="4395658"/>
            <a:ext cx="3894817" cy="1554272"/>
          </a:xfrm>
          <a:prstGeom prst="rect">
            <a:avLst/>
          </a:prstGeom>
          <a:noFill/>
        </p:spPr>
        <p:txBody>
          <a:bodyPr wrap="square" rtlCol="0">
            <a:spAutoFit/>
          </a:bodyPr>
          <a:lstStyle/>
          <a:p>
            <a:pPr marL="36000">
              <a:buClr>
                <a:schemeClr val="accent2">
                  <a:lumMod val="20000"/>
                  <a:lumOff val="80000"/>
                </a:schemeClr>
              </a:buClr>
            </a:pPr>
            <a:r>
              <a:rPr lang="uk-UA" sz="1200" dirty="0">
                <a:solidFill>
                  <a:schemeClr val="tx2">
                    <a:lumMod val="50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Складські приміщення</a:t>
            </a:r>
          </a:p>
          <a:p>
            <a:pPr marL="36000">
              <a:buClr>
                <a:schemeClr val="accent2">
                  <a:lumMod val="20000"/>
                  <a:lumOff val="80000"/>
                </a:schemeClr>
              </a:buClr>
            </a:pPr>
            <a:endPar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36000"/>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Складські приміщення (мезонін)</a:t>
            </a:r>
          </a:p>
          <a:p>
            <a:pPr marL="36000"/>
            <a:endPar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36000"/>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Адміністративно побутові приміщення </a:t>
            </a:r>
          </a:p>
          <a:p>
            <a:pPr marL="36000"/>
            <a:endPar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Технічні приміщення</a:t>
            </a:r>
          </a:p>
          <a:p>
            <a:endParaRPr lang="uk-UA" sz="1100" dirty="0">
              <a:latin typeface="Verdana" panose="020B0604030504040204" pitchFamily="34" charset="0"/>
              <a:ea typeface="Verdana" panose="020B0604030504040204" pitchFamily="34" charset="0"/>
              <a:cs typeface="Verdana" panose="020B0604030504040204" pitchFamily="34" charset="0"/>
            </a:endParaRPr>
          </a:p>
        </p:txBody>
      </p:sp>
      <p:sp>
        <p:nvSpPr>
          <p:cNvPr id="27" name="Прямоугольник 26"/>
          <p:cNvSpPr/>
          <p:nvPr/>
        </p:nvSpPr>
        <p:spPr>
          <a:xfrm>
            <a:off x="383432" y="4462154"/>
            <a:ext cx="144016" cy="135425"/>
          </a:xfrm>
          <a:prstGeom prst="rect">
            <a:avLst/>
          </a:prstGeom>
          <a:solidFill>
            <a:srgbClr val="B2C2C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8" name="Прямоугольник 27"/>
          <p:cNvSpPr/>
          <p:nvPr/>
        </p:nvSpPr>
        <p:spPr>
          <a:xfrm>
            <a:off x="383432" y="4805925"/>
            <a:ext cx="144016" cy="135425"/>
          </a:xfrm>
          <a:prstGeom prst="rect">
            <a:avLst/>
          </a:prstGeom>
          <a:solidFill>
            <a:srgbClr val="97B0BB"/>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9" name="Прямоугольник 28"/>
          <p:cNvSpPr/>
          <p:nvPr/>
        </p:nvSpPr>
        <p:spPr>
          <a:xfrm>
            <a:off x="383432" y="5140378"/>
            <a:ext cx="144016" cy="135425"/>
          </a:xfrm>
          <a:prstGeom prst="rect">
            <a:avLst/>
          </a:prstGeom>
          <a:solidFill>
            <a:srgbClr val="7494A8"/>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30" name="Прямоугольник 29"/>
          <p:cNvSpPr/>
          <p:nvPr/>
        </p:nvSpPr>
        <p:spPr>
          <a:xfrm>
            <a:off x="383432" y="5474831"/>
            <a:ext cx="144016" cy="135425"/>
          </a:xfrm>
          <a:prstGeom prst="rect">
            <a:avLst/>
          </a:prstGeom>
          <a:solidFill>
            <a:srgbClr val="586D8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31" name="Прямоугольник 30"/>
          <p:cNvSpPr/>
          <p:nvPr/>
        </p:nvSpPr>
        <p:spPr>
          <a:xfrm>
            <a:off x="3739030" y="1066459"/>
            <a:ext cx="5230082" cy="3323987"/>
          </a:xfrm>
          <a:prstGeom prst="rect">
            <a:avLst/>
          </a:prstGeom>
        </p:spPr>
        <p:txBody>
          <a:bodyPr wrap="square">
            <a:spAutoFit/>
          </a:bodyPr>
          <a:lstStyle/>
          <a:p>
            <a:pPr algn="just">
              <a:lnSpc>
                <a:spcPct val="150000"/>
              </a:lnSpc>
            </a:pPr>
            <a:r>
              <a:rPr lang="uk-UA" sz="1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Основний напрямок діяльності ТОВ «Бровари </a:t>
            </a:r>
            <a:r>
              <a:rPr lang="uk-UA" sz="1200"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Констракшн</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 надання в оренду складських та адміністративно-побутових приміщень, надання складських послуг.</a:t>
            </a:r>
          </a:p>
          <a:p>
            <a:pPr algn="just">
              <a:lnSpc>
                <a:spcPct val="150000"/>
              </a:lnSpc>
            </a:pP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Стратегія компанії полягає в утриманні лідируючих позицій на ринку логістичної нерухомості та послуг, збільшенні долі ринку за рахунок впровадження найкращих рішень, інноваційних та енергоощадних технологій, наданні повного спектру логістичних послуг високої якості та постійної роботи над їх вдосконаленням та оптимізацією витратної частини, забезпеченні стабільної прибутковості бізнесу.</a:t>
            </a:r>
            <a:endParaRPr lang="uk-UA" sz="1200" dirty="0">
              <a:solidFill>
                <a:schemeClr val="tx2">
                  <a:lumMod val="50000"/>
                </a:schemeClr>
              </a:solidFill>
              <a:latin typeface="Verdana" panose="020B0604030504040204" pitchFamily="34" charset="0"/>
              <a:ea typeface="Verdana" panose="020B0604030504040204" pitchFamily="34" charset="0"/>
            </a:endParaRPr>
          </a:p>
          <a:p>
            <a:pPr algn="just"/>
            <a:endParaRPr lang="uk-UA" sz="12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p:cNvSpPr txBox="1"/>
          <p:nvPr/>
        </p:nvSpPr>
        <p:spPr>
          <a:xfrm>
            <a:off x="4163462" y="4499368"/>
            <a:ext cx="4672607" cy="2031325"/>
          </a:xfrm>
          <a:prstGeom prst="rect">
            <a:avLst/>
          </a:prstGeom>
          <a:noFill/>
        </p:spPr>
        <p:txBody>
          <a:bodyPr wrap="square" rtlCol="0">
            <a:spAutoFit/>
          </a:bodyPr>
          <a:lstStyle/>
          <a:p>
            <a:pPr marL="285750" indent="-285750">
              <a:spcBef>
                <a:spcPts val="600"/>
              </a:spcBef>
              <a:spcAft>
                <a:spcPts val="600"/>
              </a:spcAft>
              <a:buFont typeface="Wingdings" panose="05000000000000000000" pitchFamily="2" charset="2"/>
              <a:buChar char="v"/>
            </a:pP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Загальна площа логістичного комплексу 29 тис. м. </a:t>
            </a:r>
            <a:r>
              <a:rPr lang="uk-UA" sz="1200"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кв</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p>
          <a:p>
            <a:pPr marL="285750" indent="-285750">
              <a:spcBef>
                <a:spcPts val="600"/>
              </a:spcBef>
              <a:spcAft>
                <a:spcPts val="600"/>
              </a:spcAft>
              <a:buFont typeface="Wingdings" panose="05000000000000000000" pitchFamily="2" charset="2"/>
              <a:buChar char="v"/>
            </a:pPr>
            <a:r>
              <a:rPr lang="uk-UA" sz="1200"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Заповненість</a:t>
            </a:r>
            <a:r>
              <a:rPr lang="ru-RU"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складських</a:t>
            </a:r>
            <a:r>
              <a:rPr lang="ru-RU"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площ</a:t>
            </a:r>
            <a:r>
              <a:rPr lang="ru-RU"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на 100%</a:t>
            </a:r>
          </a:p>
          <a:p>
            <a:pPr marL="285750" indent="-285750">
              <a:spcBef>
                <a:spcPts val="600"/>
              </a:spcBef>
              <a:spcAft>
                <a:spcPts val="600"/>
              </a:spcAft>
              <a:buFont typeface="Wingdings" panose="05000000000000000000" pitchFamily="2" charset="2"/>
              <a:buChar char="v"/>
            </a:pP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Чистий дохід від реалізації продукції (товарів, робіт, послуг</a:t>
            </a:r>
            <a:r>
              <a:rPr lang="ru-RU"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підприємства в 2023 році склав 64 млн. грн. без ПДВ</a:t>
            </a:r>
            <a:endParaRPr lang="ru-RU"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600"/>
              </a:spcBef>
              <a:spcAft>
                <a:spcPts val="600"/>
              </a:spcAft>
              <a:buFont typeface="Wingdings" panose="05000000000000000000" pitchFamily="2" charset="2"/>
              <a:buChar char="v"/>
            </a:pP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Середня кількість співробітників підприємства в 2023 році – 57 </a:t>
            </a:r>
            <a:r>
              <a:rPr lang="uk-UA" sz="1200"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чол</a:t>
            </a:r>
            <a:r>
              <a:rPr lang="uk-UA" sz="12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34" name="Прямоугольник 33"/>
          <p:cNvSpPr/>
          <p:nvPr/>
        </p:nvSpPr>
        <p:spPr>
          <a:xfrm>
            <a:off x="91124" y="154293"/>
            <a:ext cx="7459093" cy="646331"/>
          </a:xfrm>
          <a:prstGeom prst="rect">
            <a:avLst/>
          </a:prstGeom>
        </p:spPr>
        <p:txBody>
          <a:bodyPr wrap="none">
            <a:spAutoFit/>
          </a:bodyPr>
          <a:lstStyle/>
          <a:p>
            <a:pPr marL="342900" indent="-342900">
              <a:buAutoNum type="arabicPeriod"/>
            </a:pP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Опис діяльності підприємства</a:t>
            </a:r>
          </a:p>
          <a:p>
            <a:r>
              <a:rPr lang="uk-UA"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Ключові показники ТОВ «Бровари </a:t>
            </a:r>
            <a:r>
              <a:rPr lang="uk-UA" i="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Констракшн</a:t>
            </a:r>
            <a:r>
              <a:rPr lang="uk-UA"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у 2023 році</a:t>
            </a:r>
            <a:endParaRPr lang="en-US"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TextBox 42"/>
          <p:cNvSpPr txBox="1"/>
          <p:nvPr/>
        </p:nvSpPr>
        <p:spPr>
          <a:xfrm>
            <a:off x="109710" y="6232141"/>
            <a:ext cx="263466"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4</a:t>
            </a:r>
          </a:p>
        </p:txBody>
      </p:sp>
      <p:graphicFrame>
        <p:nvGraphicFramePr>
          <p:cNvPr id="44" name="Диаграмма 43"/>
          <p:cNvGraphicFramePr/>
          <p:nvPr>
            <p:extLst>
              <p:ext uri="{D42A27DB-BD31-4B8C-83A1-F6EECF244321}">
                <p14:modId xmlns:p14="http://schemas.microsoft.com/office/powerpoint/2010/main" val="674030967"/>
              </p:ext>
            </p:extLst>
          </p:nvPr>
        </p:nvGraphicFramePr>
        <p:xfrm>
          <a:off x="-298660" y="830544"/>
          <a:ext cx="3960000" cy="396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8616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 name="TextBox 73"/>
          <p:cNvSpPr txBox="1"/>
          <p:nvPr/>
        </p:nvSpPr>
        <p:spPr>
          <a:xfrm>
            <a:off x="3808689" y="4310123"/>
            <a:ext cx="1614273" cy="461665"/>
          </a:xfrm>
          <a:prstGeom prst="rect">
            <a:avLst/>
          </a:prstGeom>
          <a:noFill/>
        </p:spPr>
        <p:txBody>
          <a:bodyPr wrap="square" rtlCol="0">
            <a:spAutoFit/>
          </a:bodyPr>
          <a:lstStyle>
            <a:defPPr>
              <a:defRPr lang="uk-UA"/>
            </a:defPPr>
            <a:lvl1pPr>
              <a:defRPr sz="1200">
                <a:effectLst>
                  <a:outerShdw blurRad="38100" dist="38100" dir="2700000" algn="tl">
                    <a:srgbClr val="000000">
                      <a:alpha val="43137"/>
                    </a:srgbClr>
                  </a:outerShdw>
                </a:effectLst>
                <a:latin typeface="Verdana" panose="020B0604030504040204" pitchFamily="34" charset="0"/>
                <a:ea typeface="Verdana" panose="020B0604030504040204" pitchFamily="34" charset="0"/>
              </a:defRPr>
            </a:lvl1pPr>
          </a:lstStyle>
          <a:p>
            <a:pPr lvl="0"/>
            <a:r>
              <a:rPr lang="uk-UA" dirty="0">
                <a:effectLst/>
              </a:rPr>
              <a:t>Виробничо-технічний відділ</a:t>
            </a:r>
          </a:p>
        </p:txBody>
      </p:sp>
      <p:sp>
        <p:nvSpPr>
          <p:cNvPr id="76" name="TextBox 75"/>
          <p:cNvSpPr txBox="1"/>
          <p:nvPr/>
        </p:nvSpPr>
        <p:spPr>
          <a:xfrm>
            <a:off x="928801" y="4402457"/>
            <a:ext cx="1328116" cy="276999"/>
          </a:xfrm>
          <a:prstGeom prst="rect">
            <a:avLst/>
          </a:prstGeom>
          <a:noFill/>
        </p:spPr>
        <p:txBody>
          <a:bodyPr wrap="square" rtlCol="0">
            <a:spAutoFit/>
          </a:bodyPr>
          <a:lstStyle>
            <a:defPPr>
              <a:defRPr lang="uk-UA"/>
            </a:defPPr>
            <a:lvl1pPr>
              <a:defRPr sz="1200">
                <a:effectLst>
                  <a:outerShdw blurRad="38100" dist="38100" dir="2700000" algn="tl">
                    <a:srgbClr val="000000">
                      <a:alpha val="43137"/>
                    </a:srgbClr>
                  </a:outerShdw>
                </a:effectLst>
                <a:latin typeface="Verdana" panose="020B0604030504040204" pitchFamily="34" charset="0"/>
                <a:ea typeface="Verdana" panose="020B0604030504040204" pitchFamily="34" charset="0"/>
              </a:defRPr>
            </a:lvl1pPr>
          </a:lstStyle>
          <a:p>
            <a:pPr lvl="0"/>
            <a:r>
              <a:rPr lang="uk-UA" dirty="0">
                <a:effectLst/>
              </a:rPr>
              <a:t>Адміністрація</a:t>
            </a:r>
          </a:p>
        </p:txBody>
      </p:sp>
      <p:sp>
        <p:nvSpPr>
          <p:cNvPr id="81" name="TextBox 80"/>
          <p:cNvSpPr txBox="1"/>
          <p:nvPr/>
        </p:nvSpPr>
        <p:spPr>
          <a:xfrm>
            <a:off x="6664094" y="4282173"/>
            <a:ext cx="1802753" cy="461665"/>
          </a:xfrm>
          <a:prstGeom prst="rect">
            <a:avLst/>
          </a:prstGeom>
          <a:noFill/>
        </p:spPr>
        <p:txBody>
          <a:bodyPr wrap="square" rtlCol="0">
            <a:spAutoFit/>
          </a:bodyPr>
          <a:lstStyle>
            <a:defPPr>
              <a:defRPr lang="uk-UA"/>
            </a:defPPr>
            <a:lvl1pPr>
              <a:defRPr sz="1200">
                <a:effectLst>
                  <a:outerShdw blurRad="38100" dist="38100" dir="2700000" algn="tl">
                    <a:srgbClr val="000000">
                      <a:alpha val="43137"/>
                    </a:srgbClr>
                  </a:outerShdw>
                </a:effectLst>
                <a:latin typeface="Verdana" panose="020B0604030504040204" pitchFamily="34" charset="0"/>
                <a:ea typeface="Verdana" panose="020B0604030504040204" pitchFamily="34" charset="0"/>
              </a:defRPr>
            </a:lvl1pPr>
          </a:lstStyle>
          <a:p>
            <a:pPr lvl="0"/>
            <a:r>
              <a:rPr lang="uk-UA" dirty="0">
                <a:effectLst/>
              </a:rPr>
              <a:t>Відділ складського господарства</a:t>
            </a:r>
          </a:p>
        </p:txBody>
      </p:sp>
      <p:sp>
        <p:nvSpPr>
          <p:cNvPr id="97" name="Прямоугольник с двумя усеченными противолежащими углами 96"/>
          <p:cNvSpPr/>
          <p:nvPr/>
        </p:nvSpPr>
        <p:spPr>
          <a:xfrm>
            <a:off x="3773221" y="2008727"/>
            <a:ext cx="1597557" cy="827658"/>
          </a:xfrm>
          <a:prstGeom prst="snip2DiagRect">
            <a:avLst/>
          </a:prstGeom>
          <a:noFill/>
          <a:ln w="38100">
            <a:solidFill>
              <a:srgbClr val="5F7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6" name="Прямоугольник с двумя усеченными противолежащими углами 55"/>
          <p:cNvSpPr/>
          <p:nvPr/>
        </p:nvSpPr>
        <p:spPr>
          <a:xfrm>
            <a:off x="3854450" y="2071387"/>
            <a:ext cx="1435100" cy="682238"/>
          </a:xfrm>
          <a:prstGeom prst="snip2DiagRect">
            <a:avLst/>
          </a:prstGeom>
          <a:noFill/>
          <a:ln w="31750">
            <a:solidFill>
              <a:srgbClr val="5F7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5" name="TextBox 54"/>
          <p:cNvSpPr txBox="1"/>
          <p:nvPr/>
        </p:nvSpPr>
        <p:spPr>
          <a:xfrm>
            <a:off x="4056026" y="2206305"/>
            <a:ext cx="1153829" cy="283411"/>
          </a:xfrm>
          <a:prstGeom prst="rect">
            <a:avLst/>
          </a:prstGeom>
          <a:noFill/>
        </p:spPr>
        <p:txBody>
          <a:bodyPr wrap="square" rtlCol="0">
            <a:spAutoFit/>
          </a:bodyPr>
          <a:lstStyle>
            <a:defPPr>
              <a:defRPr lang="uk-UA"/>
            </a:defPPr>
            <a:lvl1pPr>
              <a:defRPr sz="1200">
                <a:effectLst>
                  <a:outerShdw blurRad="38100" dist="38100" dir="2700000" algn="tl">
                    <a:srgbClr val="000000">
                      <a:alpha val="43137"/>
                    </a:srgbClr>
                  </a:outerShdw>
                </a:effectLst>
                <a:latin typeface="Verdana" panose="020B0604030504040204" pitchFamily="34" charset="0"/>
                <a:ea typeface="Verdana" panose="020B0604030504040204" pitchFamily="34" charset="0"/>
              </a:defRPr>
            </a:lvl1pPr>
          </a:lstStyle>
          <a:p>
            <a:r>
              <a:rPr lang="uk-UA" dirty="0">
                <a:solidFill>
                  <a:schemeClr val="tx2">
                    <a:lumMod val="50000"/>
                  </a:schemeClr>
                </a:solidFill>
                <a:effectLst/>
              </a:rPr>
              <a:t>Директор</a:t>
            </a:r>
            <a:r>
              <a:rPr lang="uk-UA" dirty="0">
                <a:effectLst/>
              </a:rPr>
              <a:t> </a:t>
            </a:r>
          </a:p>
        </p:txBody>
      </p:sp>
      <p:sp>
        <p:nvSpPr>
          <p:cNvPr id="4" name="Прямоугольник 3"/>
          <p:cNvSpPr/>
          <p:nvPr/>
        </p:nvSpPr>
        <p:spPr>
          <a:xfrm>
            <a:off x="91124" y="154293"/>
            <a:ext cx="4897495" cy="646331"/>
          </a:xfrm>
          <a:prstGeom prst="rect">
            <a:avLst/>
          </a:prstGeom>
        </p:spPr>
        <p:txBody>
          <a:bodyPr wrap="none">
            <a:spAutoFit/>
          </a:bodyPr>
          <a:lstStyle/>
          <a:p>
            <a:pPr marL="342900" indent="-342900">
              <a:buAutoNum type="arabicPeriod"/>
            </a:pP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Опис діяльності підприємства</a:t>
            </a:r>
          </a:p>
          <a:p>
            <a:r>
              <a:rPr lang="ru-RU"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Структура ТОВ «</a:t>
            </a:r>
            <a:r>
              <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Бровари </a:t>
            </a:r>
            <a:r>
              <a:rPr lang="uk-UA"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Констракшн</a:t>
            </a:r>
            <a:r>
              <a:rPr lang="ru-RU"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endPar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8" name="Прямоугольник с двумя усеченными противолежащими углами 117"/>
          <p:cNvSpPr/>
          <p:nvPr/>
        </p:nvSpPr>
        <p:spPr>
          <a:xfrm>
            <a:off x="6599284" y="4189841"/>
            <a:ext cx="1867563" cy="1016164"/>
          </a:xfrm>
          <a:prstGeom prst="snip2DiagRect">
            <a:avLst/>
          </a:prstGeom>
          <a:noFill/>
          <a:ln w="31750">
            <a:solidFill>
              <a:srgbClr val="5F7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1" name="TextBox 50"/>
          <p:cNvSpPr txBox="1"/>
          <p:nvPr/>
        </p:nvSpPr>
        <p:spPr>
          <a:xfrm>
            <a:off x="109710" y="6211359"/>
            <a:ext cx="263466"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5</a:t>
            </a:r>
          </a:p>
        </p:txBody>
      </p:sp>
      <p:cxnSp>
        <p:nvCxnSpPr>
          <p:cNvPr id="3" name="Пряма зі стрілкою 2">
            <a:extLst>
              <a:ext uri="{FF2B5EF4-FFF2-40B4-BE49-F238E27FC236}">
                <a16:creationId xmlns:a16="http://schemas.microsoft.com/office/drawing/2014/main" id="{D6EA32FD-85C1-061C-77CF-871E0EFC438D}"/>
              </a:ext>
            </a:extLst>
          </p:cNvPr>
          <p:cNvCxnSpPr>
            <a:cxnSpLocks/>
            <a:stCxn id="97" idx="1"/>
          </p:cNvCxnSpPr>
          <p:nvPr/>
        </p:nvCxnSpPr>
        <p:spPr>
          <a:xfrm flipH="1">
            <a:off x="1580177" y="2836385"/>
            <a:ext cx="2991823" cy="1353456"/>
          </a:xfrm>
          <a:prstGeom prst="straightConnector1">
            <a:avLst/>
          </a:prstGeom>
          <a:ln w="9525">
            <a:solidFill>
              <a:schemeClr val="accent1">
                <a:lumMod val="5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с двумя усеченными противолежащими углами 117">
            <a:extLst>
              <a:ext uri="{FF2B5EF4-FFF2-40B4-BE49-F238E27FC236}">
                <a16:creationId xmlns:a16="http://schemas.microsoft.com/office/drawing/2014/main" id="{E2F619DD-F1E6-3FE7-4517-078A369A5A52}"/>
              </a:ext>
            </a:extLst>
          </p:cNvPr>
          <p:cNvSpPr/>
          <p:nvPr/>
        </p:nvSpPr>
        <p:spPr>
          <a:xfrm>
            <a:off x="3617195" y="4198724"/>
            <a:ext cx="1867563" cy="1016164"/>
          </a:xfrm>
          <a:prstGeom prst="snip2DiagRect">
            <a:avLst/>
          </a:prstGeom>
          <a:noFill/>
          <a:ln w="31750">
            <a:solidFill>
              <a:srgbClr val="5F7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8" name="Прямоугольник с двумя усеченными противолежащими углами 117">
            <a:extLst>
              <a:ext uri="{FF2B5EF4-FFF2-40B4-BE49-F238E27FC236}">
                <a16:creationId xmlns:a16="http://schemas.microsoft.com/office/drawing/2014/main" id="{DCB74810-949C-9007-3048-CE225C629DE9}"/>
              </a:ext>
            </a:extLst>
          </p:cNvPr>
          <p:cNvSpPr/>
          <p:nvPr/>
        </p:nvSpPr>
        <p:spPr>
          <a:xfrm>
            <a:off x="690846" y="4198724"/>
            <a:ext cx="1867563" cy="1016164"/>
          </a:xfrm>
          <a:prstGeom prst="snip2DiagRect">
            <a:avLst/>
          </a:prstGeom>
          <a:noFill/>
          <a:ln w="31750">
            <a:solidFill>
              <a:srgbClr val="5F7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cxnSp>
        <p:nvCxnSpPr>
          <p:cNvPr id="20" name="Пряма зі стрілкою 19">
            <a:extLst>
              <a:ext uri="{FF2B5EF4-FFF2-40B4-BE49-F238E27FC236}">
                <a16:creationId xmlns:a16="http://schemas.microsoft.com/office/drawing/2014/main" id="{5D990186-BF70-2A82-E6DC-707DEBBAF14F}"/>
              </a:ext>
            </a:extLst>
          </p:cNvPr>
          <p:cNvCxnSpPr>
            <a:cxnSpLocks/>
            <a:stCxn id="97" idx="1"/>
            <a:endCxn id="17" idx="3"/>
          </p:cNvCxnSpPr>
          <p:nvPr/>
        </p:nvCxnSpPr>
        <p:spPr>
          <a:xfrm flipH="1">
            <a:off x="4550977" y="2836385"/>
            <a:ext cx="21023" cy="1362339"/>
          </a:xfrm>
          <a:prstGeom prst="straightConnector1">
            <a:avLst/>
          </a:prstGeom>
          <a:ln w="9525">
            <a:solidFill>
              <a:schemeClr val="accent1">
                <a:lumMod val="5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24" name="Пряма зі стрілкою 23">
            <a:extLst>
              <a:ext uri="{FF2B5EF4-FFF2-40B4-BE49-F238E27FC236}">
                <a16:creationId xmlns:a16="http://schemas.microsoft.com/office/drawing/2014/main" id="{29ECC235-3EF5-E5AB-76A4-83AFC1414E9B}"/>
              </a:ext>
            </a:extLst>
          </p:cNvPr>
          <p:cNvCxnSpPr>
            <a:cxnSpLocks/>
            <a:stCxn id="97" idx="1"/>
            <a:endCxn id="118" idx="3"/>
          </p:cNvCxnSpPr>
          <p:nvPr/>
        </p:nvCxnSpPr>
        <p:spPr>
          <a:xfrm>
            <a:off x="4572000" y="2836385"/>
            <a:ext cx="2961066" cy="1353456"/>
          </a:xfrm>
          <a:prstGeom prst="straightConnector1">
            <a:avLst/>
          </a:prstGeom>
          <a:ln w="9525">
            <a:solidFill>
              <a:schemeClr val="accent1">
                <a:lumMod val="50000"/>
              </a:schemeClr>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98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Овал 1"/>
          <p:cNvSpPr/>
          <p:nvPr/>
        </p:nvSpPr>
        <p:spPr>
          <a:xfrm rot="20863852">
            <a:off x="1191094" y="3637675"/>
            <a:ext cx="88106" cy="2119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Прямоугольник 11"/>
          <p:cNvSpPr/>
          <p:nvPr/>
        </p:nvSpPr>
        <p:spPr>
          <a:xfrm>
            <a:off x="91124" y="154293"/>
            <a:ext cx="4818948" cy="646331"/>
          </a:xfrm>
          <a:prstGeom prst="rect">
            <a:avLst/>
          </a:prstGeom>
        </p:spPr>
        <p:txBody>
          <a:bodyPr wrap="none">
            <a:spAutoFit/>
          </a:bodyPr>
          <a:lstStyle/>
          <a:p>
            <a:pPr marL="342900" indent="-342900">
              <a:buAutoNum type="arabicPeriod"/>
            </a:pP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Опис діяльності підприємства</a:t>
            </a:r>
          </a:p>
          <a:p>
            <a:r>
              <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Партнери</a:t>
            </a:r>
            <a:r>
              <a:rPr lang="ru-RU"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ТОВ «</a:t>
            </a:r>
            <a:r>
              <a:rPr lang="uk-UA"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Бровари Констракшн</a:t>
            </a:r>
            <a:r>
              <a:rPr lang="ru-RU"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endPar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p:cNvSpPr txBox="1"/>
          <p:nvPr/>
        </p:nvSpPr>
        <p:spPr>
          <a:xfrm>
            <a:off x="109710" y="6211359"/>
            <a:ext cx="263466"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6</a:t>
            </a:r>
          </a:p>
        </p:txBody>
      </p:sp>
      <p:sp>
        <p:nvSpPr>
          <p:cNvPr id="19" name="椭圆 10"/>
          <p:cNvSpPr/>
          <p:nvPr/>
        </p:nvSpPr>
        <p:spPr>
          <a:xfrm>
            <a:off x="3020760" y="3856548"/>
            <a:ext cx="1980000" cy="1980000"/>
          </a:xfrm>
          <a:prstGeom prst="ellipse">
            <a:avLst/>
          </a:prstGeom>
          <a:solidFill>
            <a:srgbClr val="DEE6F2"/>
          </a:solidFill>
          <a:ln w="38100">
            <a:solidFill>
              <a:srgbClr val="485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22" name="椭圆 10"/>
          <p:cNvSpPr/>
          <p:nvPr/>
        </p:nvSpPr>
        <p:spPr>
          <a:xfrm>
            <a:off x="6980760" y="3856548"/>
            <a:ext cx="1980000" cy="1980000"/>
          </a:xfrm>
          <a:prstGeom prst="ellipse">
            <a:avLst/>
          </a:prstGeom>
          <a:solidFill>
            <a:srgbClr val="DEE6F2"/>
          </a:solidFill>
          <a:ln w="38100">
            <a:solidFill>
              <a:srgbClr val="485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sp>
        <p:nvSpPr>
          <p:cNvPr id="34" name="椭圆 10"/>
          <p:cNvSpPr/>
          <p:nvPr/>
        </p:nvSpPr>
        <p:spPr>
          <a:xfrm>
            <a:off x="5000760" y="1449000"/>
            <a:ext cx="1980000" cy="1980000"/>
          </a:xfrm>
          <a:prstGeom prst="ellipse">
            <a:avLst/>
          </a:prstGeom>
          <a:solidFill>
            <a:srgbClr val="DEE6F2"/>
          </a:solidFill>
          <a:ln w="38100">
            <a:solidFill>
              <a:srgbClr val="485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pic>
        <p:nvPicPr>
          <p:cNvPr id="3" name="Рисунок 2">
            <a:extLst>
              <a:ext uri="{FF2B5EF4-FFF2-40B4-BE49-F238E27FC236}">
                <a16:creationId xmlns:a16="http://schemas.microsoft.com/office/drawing/2014/main" id="{21D8345D-C058-41B2-8BEB-213CEE644922}"/>
              </a:ext>
            </a:extLst>
          </p:cNvPr>
          <p:cNvPicPr>
            <a:picLocks noChangeAspect="1"/>
          </p:cNvPicPr>
          <p:nvPr/>
        </p:nvPicPr>
        <p:blipFill>
          <a:blip r:embed="rId2"/>
          <a:stretch>
            <a:fillRect/>
          </a:stretch>
        </p:blipFill>
        <p:spPr>
          <a:xfrm>
            <a:off x="3083886" y="4372685"/>
            <a:ext cx="1865839" cy="686935"/>
          </a:xfrm>
          <a:prstGeom prst="rect">
            <a:avLst/>
          </a:prstGeom>
        </p:spPr>
      </p:pic>
      <p:pic>
        <p:nvPicPr>
          <p:cNvPr id="9" name="Рисунок 8">
            <a:extLst>
              <a:ext uri="{FF2B5EF4-FFF2-40B4-BE49-F238E27FC236}">
                <a16:creationId xmlns:a16="http://schemas.microsoft.com/office/drawing/2014/main" id="{815998E0-F4B2-4778-8494-F608C91DA63B}"/>
              </a:ext>
            </a:extLst>
          </p:cNvPr>
          <p:cNvPicPr>
            <a:picLocks noChangeAspect="1"/>
          </p:cNvPicPr>
          <p:nvPr/>
        </p:nvPicPr>
        <p:blipFill>
          <a:blip r:embed="rId3"/>
          <a:stretch>
            <a:fillRect/>
          </a:stretch>
        </p:blipFill>
        <p:spPr>
          <a:xfrm>
            <a:off x="5000760" y="1700863"/>
            <a:ext cx="2025788" cy="1431557"/>
          </a:xfrm>
          <a:prstGeom prst="rect">
            <a:avLst/>
          </a:prstGeom>
        </p:spPr>
      </p:pic>
      <p:sp>
        <p:nvSpPr>
          <p:cNvPr id="30" name="椭圆 10">
            <a:extLst>
              <a:ext uri="{FF2B5EF4-FFF2-40B4-BE49-F238E27FC236}">
                <a16:creationId xmlns:a16="http://schemas.microsoft.com/office/drawing/2014/main" id="{AD3F475D-6B9C-49F8-A748-37C9562AFAED}"/>
              </a:ext>
            </a:extLst>
          </p:cNvPr>
          <p:cNvSpPr/>
          <p:nvPr/>
        </p:nvSpPr>
        <p:spPr>
          <a:xfrm>
            <a:off x="1040760" y="1449000"/>
            <a:ext cx="1980000" cy="1980000"/>
          </a:xfrm>
          <a:prstGeom prst="ellipse">
            <a:avLst/>
          </a:prstGeom>
          <a:solidFill>
            <a:srgbClr val="DEE6F2"/>
          </a:solidFill>
          <a:ln w="38100">
            <a:solidFill>
              <a:srgbClr val="485D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p>
        </p:txBody>
      </p:sp>
      <p:pic>
        <p:nvPicPr>
          <p:cNvPr id="29" name="Рисунок 28">
            <a:extLst>
              <a:ext uri="{FF2B5EF4-FFF2-40B4-BE49-F238E27FC236}">
                <a16:creationId xmlns:a16="http://schemas.microsoft.com/office/drawing/2014/main" id="{6F59465C-5278-4C32-BD03-C7D1A593F6C0}"/>
              </a:ext>
            </a:extLst>
          </p:cNvPr>
          <p:cNvPicPr>
            <a:picLocks noChangeAspect="1"/>
          </p:cNvPicPr>
          <p:nvPr/>
        </p:nvPicPr>
        <p:blipFill>
          <a:blip r:embed="rId4"/>
          <a:stretch>
            <a:fillRect/>
          </a:stretch>
        </p:blipFill>
        <p:spPr>
          <a:xfrm>
            <a:off x="1009257" y="1543056"/>
            <a:ext cx="2043006" cy="1934471"/>
          </a:xfrm>
          <a:prstGeom prst="rect">
            <a:avLst/>
          </a:prstGeom>
        </p:spPr>
      </p:pic>
      <p:pic>
        <p:nvPicPr>
          <p:cNvPr id="4" name="Рисунок 3">
            <a:extLst>
              <a:ext uri="{FF2B5EF4-FFF2-40B4-BE49-F238E27FC236}">
                <a16:creationId xmlns:a16="http://schemas.microsoft.com/office/drawing/2014/main" id="{54E044E6-EB17-4C8E-B527-1B299F556B14}"/>
              </a:ext>
            </a:extLst>
          </p:cNvPr>
          <p:cNvPicPr>
            <a:picLocks noChangeAspect="1"/>
          </p:cNvPicPr>
          <p:nvPr/>
        </p:nvPicPr>
        <p:blipFill>
          <a:blip r:embed="rId5"/>
          <a:stretch>
            <a:fillRect/>
          </a:stretch>
        </p:blipFill>
        <p:spPr>
          <a:xfrm>
            <a:off x="7064434" y="4538162"/>
            <a:ext cx="1812652" cy="616772"/>
          </a:xfrm>
          <a:prstGeom prst="rect">
            <a:avLst/>
          </a:prstGeom>
        </p:spPr>
      </p:pic>
    </p:spTree>
    <p:extLst>
      <p:ext uri="{BB962C8B-B14F-4D97-AF65-F5344CB8AC3E}">
        <p14:creationId xmlns:p14="http://schemas.microsoft.com/office/powerpoint/2010/main" val="3660705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4" y="154293"/>
            <a:ext cx="5336717" cy="369332"/>
          </a:xfrm>
          <a:prstGeom prst="rect">
            <a:avLst/>
          </a:prstGeom>
        </p:spPr>
        <p:txBody>
          <a:bodyPr wrap="none">
            <a:spAutoFit/>
          </a:bodyPr>
          <a:lstStyle/>
          <a:p>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2.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Результати</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д</a:t>
            </a:r>
            <a:r>
              <a:rPr lang="uk-UA" b="1" i="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іяльност</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підприємства</a:t>
            </a:r>
            <a:endPar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09710" y="6211359"/>
            <a:ext cx="263466"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7</a:t>
            </a:r>
          </a:p>
        </p:txBody>
      </p:sp>
      <p:graphicFrame>
        <p:nvGraphicFramePr>
          <p:cNvPr id="16" name="Диаграмма 15"/>
          <p:cNvGraphicFramePr/>
          <p:nvPr>
            <p:extLst>
              <p:ext uri="{D42A27DB-BD31-4B8C-83A1-F6EECF244321}">
                <p14:modId xmlns:p14="http://schemas.microsoft.com/office/powerpoint/2010/main" val="3631404464"/>
              </p:ext>
            </p:extLst>
          </p:nvPr>
        </p:nvGraphicFramePr>
        <p:xfrm>
          <a:off x="4842164" y="1230745"/>
          <a:ext cx="4073236" cy="2458026"/>
        </p:xfrm>
        <a:graphic>
          <a:graphicData uri="http://schemas.openxmlformats.org/drawingml/2006/chart">
            <c:chart xmlns:c="http://schemas.openxmlformats.org/drawingml/2006/chart" xmlns:r="http://schemas.openxmlformats.org/officeDocument/2006/relationships" r:id="rId2"/>
          </a:graphicData>
        </a:graphic>
      </p:graphicFrame>
      <p:sp>
        <p:nvSpPr>
          <p:cNvPr id="27" name="Прямоугольник 26"/>
          <p:cNvSpPr/>
          <p:nvPr/>
        </p:nvSpPr>
        <p:spPr>
          <a:xfrm>
            <a:off x="2759482" y="852055"/>
            <a:ext cx="4020652" cy="276999"/>
          </a:xfrm>
          <a:prstGeom prst="rect">
            <a:avLst/>
          </a:prstGeom>
        </p:spPr>
        <p:txBody>
          <a:bodyPr wrap="none">
            <a:spAutoFit/>
          </a:bodyPr>
          <a:lstStyle/>
          <a:p>
            <a:r>
              <a:rPr lang="uk-UA" sz="1200" b="1" dirty="0">
                <a:latin typeface="Verdana" panose="020B0604030504040204" pitchFamily="34" charset="0"/>
                <a:ea typeface="Verdana" panose="020B0604030504040204" pitchFamily="34" charset="0"/>
                <a:cs typeface="Verdana" panose="020B0604030504040204" pitchFamily="34" charset="0"/>
              </a:rPr>
              <a:t>Зміна показників </a:t>
            </a:r>
            <a:r>
              <a:rPr lang="ru-RU" sz="1200" b="1" dirty="0">
                <a:latin typeface="Verdana" panose="020B0604030504040204" pitchFamily="34" charset="0"/>
                <a:ea typeface="Verdana" panose="020B0604030504040204" pitchFamily="34" charset="0"/>
                <a:cs typeface="Verdana" panose="020B0604030504040204" pitchFamily="34" charset="0"/>
              </a:rPr>
              <a:t>активу балансу, тис. грн.</a:t>
            </a:r>
          </a:p>
        </p:txBody>
      </p:sp>
      <p:graphicFrame>
        <p:nvGraphicFramePr>
          <p:cNvPr id="10" name="Диаграмма 9">
            <a:extLst>
              <a:ext uri="{FF2B5EF4-FFF2-40B4-BE49-F238E27FC236}">
                <a16:creationId xmlns:a16="http://schemas.microsoft.com/office/drawing/2014/main" id="{8D66BEEC-CE7E-4D96-805C-26A17FA17A1F}"/>
              </a:ext>
            </a:extLst>
          </p:cNvPr>
          <p:cNvGraphicFramePr/>
          <p:nvPr>
            <p:extLst>
              <p:ext uri="{D42A27DB-BD31-4B8C-83A1-F6EECF244321}">
                <p14:modId xmlns:p14="http://schemas.microsoft.com/office/powerpoint/2010/main" val="211468595"/>
              </p:ext>
            </p:extLst>
          </p:nvPr>
        </p:nvGraphicFramePr>
        <p:xfrm>
          <a:off x="519546" y="1230745"/>
          <a:ext cx="4073236" cy="24580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a:extLst>
              <a:ext uri="{FF2B5EF4-FFF2-40B4-BE49-F238E27FC236}">
                <a16:creationId xmlns:a16="http://schemas.microsoft.com/office/drawing/2014/main" id="{064E39F6-66C7-42B4-BD3A-517A33BCBEEF}"/>
              </a:ext>
            </a:extLst>
          </p:cNvPr>
          <p:cNvGraphicFramePr/>
          <p:nvPr>
            <p:extLst>
              <p:ext uri="{D42A27DB-BD31-4B8C-83A1-F6EECF244321}">
                <p14:modId xmlns:p14="http://schemas.microsoft.com/office/powerpoint/2010/main" val="2549048325"/>
              </p:ext>
            </p:extLst>
          </p:nvPr>
        </p:nvGraphicFramePr>
        <p:xfrm>
          <a:off x="4842164" y="3429000"/>
          <a:ext cx="4073236" cy="25769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9">
            <a:extLst>
              <a:ext uri="{FF2B5EF4-FFF2-40B4-BE49-F238E27FC236}">
                <a16:creationId xmlns:a16="http://schemas.microsoft.com/office/drawing/2014/main" id="{FE7200F1-F2DC-4104-B524-687B6D023BC5}"/>
              </a:ext>
            </a:extLst>
          </p:cNvPr>
          <p:cNvGraphicFramePr/>
          <p:nvPr>
            <p:extLst>
              <p:ext uri="{D42A27DB-BD31-4B8C-83A1-F6EECF244321}">
                <p14:modId xmlns:p14="http://schemas.microsoft.com/office/powerpoint/2010/main" val="237099850"/>
              </p:ext>
            </p:extLst>
          </p:nvPr>
        </p:nvGraphicFramePr>
        <p:xfrm>
          <a:off x="644237" y="3547919"/>
          <a:ext cx="4073236" cy="24580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252886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4" y="154293"/>
            <a:ext cx="5336717" cy="369332"/>
          </a:xfrm>
          <a:prstGeom prst="rect">
            <a:avLst/>
          </a:prstGeom>
        </p:spPr>
        <p:txBody>
          <a:bodyPr wrap="none">
            <a:spAutoFit/>
          </a:bodyPr>
          <a:lstStyle/>
          <a:p>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2.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Результати</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д</a:t>
            </a:r>
            <a:r>
              <a:rPr lang="uk-UA" b="1" i="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іяльност</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підприємства</a:t>
            </a:r>
            <a:endPar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09710" y="6211359"/>
            <a:ext cx="263466"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8</a:t>
            </a:r>
          </a:p>
        </p:txBody>
      </p:sp>
      <p:sp>
        <p:nvSpPr>
          <p:cNvPr id="3" name="Прямоугольник 26">
            <a:extLst>
              <a:ext uri="{FF2B5EF4-FFF2-40B4-BE49-F238E27FC236}">
                <a16:creationId xmlns:a16="http://schemas.microsoft.com/office/drawing/2014/main" id="{1DBBF66F-1726-E1BB-0BE5-6936D7F20C5C}"/>
              </a:ext>
            </a:extLst>
          </p:cNvPr>
          <p:cNvSpPr/>
          <p:nvPr/>
        </p:nvSpPr>
        <p:spPr>
          <a:xfrm>
            <a:off x="2447930" y="968605"/>
            <a:ext cx="4038285" cy="276999"/>
          </a:xfrm>
          <a:prstGeom prst="rect">
            <a:avLst/>
          </a:prstGeom>
        </p:spPr>
        <p:txBody>
          <a:bodyPr wrap="none">
            <a:spAutoFit/>
          </a:bodyPr>
          <a:lstStyle/>
          <a:p>
            <a:pPr algn="ctr" rtl="0">
              <a:defRPr sz="1200" b="1" i="0" u="none" strike="noStrike" kern="1200" spc="0" baseline="0">
                <a:solidFill>
                  <a:prstClr val="black"/>
                </a:solidFill>
                <a:latin typeface="Verdana" panose="020B0604030504040204" pitchFamily="34" charset="0"/>
                <a:ea typeface="Verdana" panose="020B0604030504040204" pitchFamily="34" charset="0"/>
                <a:cs typeface="Verdana" panose="020B0604030504040204" pitchFamily="34" charset="0"/>
              </a:defRPr>
            </a:pPr>
            <a:r>
              <a:rPr lang="uk-UA" sz="1200" b="1" dirty="0"/>
              <a:t>Зміна</a:t>
            </a:r>
            <a:r>
              <a:rPr lang="ru-RU" sz="1200" b="1" dirty="0"/>
              <a:t> </a:t>
            </a:r>
            <a:r>
              <a:rPr lang="uk-UA" sz="1200" b="1" dirty="0"/>
              <a:t>показників</a:t>
            </a:r>
            <a:r>
              <a:rPr lang="ru-RU" sz="1200" b="1" dirty="0"/>
              <a:t> </a:t>
            </a:r>
            <a:r>
              <a:rPr lang="uk-UA" sz="1200" b="1" dirty="0"/>
              <a:t>пасиву</a:t>
            </a:r>
            <a:r>
              <a:rPr lang="ru-RU" sz="1200" b="1" dirty="0"/>
              <a:t> балансу, тис. грн.</a:t>
            </a:r>
          </a:p>
        </p:txBody>
      </p:sp>
      <p:graphicFrame>
        <p:nvGraphicFramePr>
          <p:cNvPr id="9" name="Диаграмма 10">
            <a:extLst>
              <a:ext uri="{FF2B5EF4-FFF2-40B4-BE49-F238E27FC236}">
                <a16:creationId xmlns:a16="http://schemas.microsoft.com/office/drawing/2014/main" id="{91E66E9F-2460-7B55-DBD0-BBCD5ECD3067}"/>
              </a:ext>
            </a:extLst>
          </p:cNvPr>
          <p:cNvGraphicFramePr/>
          <p:nvPr>
            <p:extLst>
              <p:ext uri="{D42A27DB-BD31-4B8C-83A1-F6EECF244321}">
                <p14:modId xmlns:p14="http://schemas.microsoft.com/office/powerpoint/2010/main" val="1952831914"/>
              </p:ext>
            </p:extLst>
          </p:nvPr>
        </p:nvGraphicFramePr>
        <p:xfrm>
          <a:off x="-157674" y="635466"/>
          <a:ext cx="4073236" cy="25942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15">
            <a:extLst>
              <a:ext uri="{FF2B5EF4-FFF2-40B4-BE49-F238E27FC236}">
                <a16:creationId xmlns:a16="http://schemas.microsoft.com/office/drawing/2014/main" id="{CCB15135-81FD-61A7-DD88-356D60BFFF57}"/>
              </a:ext>
            </a:extLst>
          </p:cNvPr>
          <p:cNvGraphicFramePr/>
          <p:nvPr>
            <p:extLst>
              <p:ext uri="{D42A27DB-BD31-4B8C-83A1-F6EECF244321}">
                <p14:modId xmlns:p14="http://schemas.microsoft.com/office/powerpoint/2010/main" val="3764823506"/>
              </p:ext>
            </p:extLst>
          </p:nvPr>
        </p:nvGraphicFramePr>
        <p:xfrm>
          <a:off x="4655890" y="1230745"/>
          <a:ext cx="4259510" cy="21164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9">
            <a:extLst>
              <a:ext uri="{FF2B5EF4-FFF2-40B4-BE49-F238E27FC236}">
                <a16:creationId xmlns:a16="http://schemas.microsoft.com/office/drawing/2014/main" id="{8CA97DF1-A19E-A55B-0EC2-69F0DEB73EA2}"/>
              </a:ext>
            </a:extLst>
          </p:cNvPr>
          <p:cNvGraphicFramePr/>
          <p:nvPr>
            <p:extLst>
              <p:ext uri="{D42A27DB-BD31-4B8C-83A1-F6EECF244321}">
                <p14:modId xmlns:p14="http://schemas.microsoft.com/office/powerpoint/2010/main" val="1304666278"/>
              </p:ext>
            </p:extLst>
          </p:nvPr>
        </p:nvGraphicFramePr>
        <p:xfrm>
          <a:off x="2240719" y="3491547"/>
          <a:ext cx="4073236" cy="2458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07472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91124" y="154293"/>
            <a:ext cx="5336717" cy="369332"/>
          </a:xfrm>
          <a:prstGeom prst="rect">
            <a:avLst/>
          </a:prstGeom>
        </p:spPr>
        <p:txBody>
          <a:bodyPr wrap="none">
            <a:spAutoFit/>
          </a:bodyPr>
          <a:lstStyle/>
          <a:p>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2.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Результати</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д</a:t>
            </a:r>
            <a:r>
              <a:rPr lang="uk-UA" b="1" i="1" noProof="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іяльност</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і</a:t>
            </a:r>
            <a:r>
              <a:rPr lang="ru-RU"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uk-UA" b="1"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підприємства</a:t>
            </a:r>
            <a:endParaRPr lang="uk-UA"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109710" y="6211359"/>
            <a:ext cx="263466" cy="261610"/>
          </a:xfrm>
          <a:prstGeom prst="rect">
            <a:avLst/>
          </a:prstGeom>
          <a:noFill/>
        </p:spPr>
        <p:txBody>
          <a:bodyPr wrap="square" rtlCol="0">
            <a:spAutoFit/>
          </a:bodyPr>
          <a:lstStyle/>
          <a:p>
            <a:r>
              <a:rPr lang="uk-UA" sz="1100" dirty="0">
                <a:latin typeface="Verdana" panose="020B0604030504040204" pitchFamily="34" charset="0"/>
                <a:ea typeface="Verdana" panose="020B0604030504040204" pitchFamily="34" charset="0"/>
                <a:cs typeface="Verdana" panose="020B0604030504040204" pitchFamily="34" charset="0"/>
              </a:rPr>
              <a:t>9</a:t>
            </a:r>
          </a:p>
        </p:txBody>
      </p:sp>
      <p:graphicFrame>
        <p:nvGraphicFramePr>
          <p:cNvPr id="2" name="Диаграмма 7">
            <a:extLst>
              <a:ext uri="{FF2B5EF4-FFF2-40B4-BE49-F238E27FC236}">
                <a16:creationId xmlns:a16="http://schemas.microsoft.com/office/drawing/2014/main" id="{00000000-0008-0000-0000-000008000000}"/>
              </a:ext>
            </a:extLst>
          </p:cNvPr>
          <p:cNvGraphicFramePr>
            <a:graphicFrameLocks/>
          </p:cNvGraphicFramePr>
          <p:nvPr>
            <p:extLst>
              <p:ext uri="{D42A27DB-BD31-4B8C-83A1-F6EECF244321}">
                <p14:modId xmlns:p14="http://schemas.microsoft.com/office/powerpoint/2010/main" val="84374198"/>
              </p:ext>
            </p:extLst>
          </p:nvPr>
        </p:nvGraphicFramePr>
        <p:xfrm>
          <a:off x="373176" y="687897"/>
          <a:ext cx="8460431" cy="52095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5519924"/>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2870</TotalTime>
  <Words>1008</Words>
  <Application>Microsoft Office PowerPoint</Application>
  <PresentationFormat>Екран (4:3)</PresentationFormat>
  <Paragraphs>171</Paragraphs>
  <Slides>17</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17</vt:i4>
      </vt:variant>
    </vt:vector>
  </HeadingPairs>
  <TitlesOfParts>
    <vt:vector size="24" baseType="lpstr">
      <vt:lpstr>Arial</vt:lpstr>
      <vt:lpstr>Calibri</vt:lpstr>
      <vt:lpstr>Calibri Light</vt:lpstr>
      <vt:lpstr>Verdana</vt:lpstr>
      <vt:lpstr>Vrinda</vt:lpstr>
      <vt:lpstr>Wingdings</vt:lpstr>
      <vt:lpstr>Тема Office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PJSC "New Engineering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Markasian, Pavel (KIEVH)</dc:creator>
  <cp:lastModifiedBy>Давиденко Володимир Григорович</cp:lastModifiedBy>
  <cp:revision>386</cp:revision>
  <cp:lastPrinted>2022-08-18T15:17:40Z</cp:lastPrinted>
  <dcterms:created xsi:type="dcterms:W3CDTF">2016-11-18T14:12:19Z</dcterms:created>
  <dcterms:modified xsi:type="dcterms:W3CDTF">2024-05-02T12:51:57Z</dcterms:modified>
</cp:coreProperties>
</file>